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3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81" d="100"/>
          <a:sy n="81" d="100"/>
        </p:scale>
        <p:origin x="-1498" y="-1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B0AE6-0385-46CD-9EEE-063F0E5DFFC4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7AA9E-8CBE-4E31-9BD4-0D9EF52F2E35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B0AE6-0385-46CD-9EEE-063F0E5DFFC4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7AA9E-8CBE-4E31-9BD4-0D9EF52F2E35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B0AE6-0385-46CD-9EEE-063F0E5DFFC4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7AA9E-8CBE-4E31-9BD4-0D9EF52F2E35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B0AE6-0385-46CD-9EEE-063F0E5DFFC4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7AA9E-8CBE-4E31-9BD4-0D9EF52F2E35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B0AE6-0385-46CD-9EEE-063F0E5DFFC4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7AA9E-8CBE-4E31-9BD4-0D9EF52F2E35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B0AE6-0385-46CD-9EEE-063F0E5DFFC4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7AA9E-8CBE-4E31-9BD4-0D9EF52F2E35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B0AE6-0385-46CD-9EEE-063F0E5DFFC4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7AA9E-8CBE-4E31-9BD4-0D9EF52F2E35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B0AE6-0385-46CD-9EEE-063F0E5DFFC4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7AA9E-8CBE-4E31-9BD4-0D9EF52F2E35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B0AE6-0385-46CD-9EEE-063F0E5DFFC4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7AA9E-8CBE-4E31-9BD4-0D9EF52F2E35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B0AE6-0385-46CD-9EEE-063F0E5DFFC4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7AA9E-8CBE-4E31-9BD4-0D9EF52F2E35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9B0AE6-0385-46CD-9EEE-063F0E5DFFC4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7AA9E-8CBE-4E31-9BD4-0D9EF52F2E35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9B0AE6-0385-46CD-9EEE-063F0E5DFFC4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7AA9E-8CBE-4E31-9BD4-0D9EF52F2E35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Пользователь\Desktop\ca753b095e61b2691f64ceaf970e31c1.jpe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-1141677" y="0"/>
            <a:ext cx="10285677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683568" y="620688"/>
            <a:ext cx="423103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Путешествие </a:t>
            </a:r>
            <a:endParaRPr lang="ru-RU" sz="5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всей семьей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Куда ехать, что посмотреть, а хватит ли денег??????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 descr="Picture background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547495" y="2708910"/>
            <a:ext cx="5747385" cy="32569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1. Идея!  Краткосрочный проект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2. Формирование команды (учащиеся, учителя: география, математика, ИКТ)</a:t>
            </a:r>
            <a:endParaRPr lang="ru-RU" i="1" dirty="0" smtClean="0"/>
          </a:p>
          <a:p>
            <a:r>
              <a:rPr lang="ru-RU" dirty="0" smtClean="0"/>
              <a:t>Сроки – 2 урока</a:t>
            </a:r>
            <a:endParaRPr lang="ru-RU" dirty="0" smtClean="0"/>
          </a:p>
          <a:p>
            <a:r>
              <a:rPr lang="ru-RU" dirty="0" smtClean="0"/>
              <a:t>Техническое и материальное оснащение (компьютер , принтер, проектор , доска с магнитами, бумага, фломастеры, ножницы и клей).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Этапы реализации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Тема </a:t>
            </a:r>
            <a:endParaRPr lang="ru-RU" dirty="0" smtClean="0"/>
          </a:p>
          <a:p>
            <a:r>
              <a:rPr lang="ru-RU" dirty="0" smtClean="0"/>
              <a:t>Постановка целей (что и для чего мы будем делать? Предполагаемый результат)</a:t>
            </a:r>
            <a:endParaRPr lang="ru-RU" dirty="0" smtClean="0"/>
          </a:p>
          <a:p>
            <a:r>
              <a:rPr lang="ru-RU" dirty="0" smtClean="0"/>
              <a:t>Выработка плана действий (как и с помощью чего можно это сделать?) </a:t>
            </a:r>
            <a:endParaRPr lang="ru-RU" dirty="0" smtClean="0"/>
          </a:p>
          <a:p>
            <a:r>
              <a:rPr lang="ru-RU" dirty="0" smtClean="0"/>
              <a:t>Разработка критериев (как и что оцениваем по итогам реализации проекта)</a:t>
            </a:r>
            <a:endParaRPr lang="ru-RU" dirty="0" smtClean="0"/>
          </a:p>
          <a:p>
            <a:r>
              <a:rPr lang="ru-RU" dirty="0" smtClean="0"/>
              <a:t>Реализация проекта (работа по плану и оформление)</a:t>
            </a:r>
            <a:endParaRPr lang="ru-RU" dirty="0" smtClean="0"/>
          </a:p>
          <a:p>
            <a:r>
              <a:rPr lang="ru-RU" dirty="0" smtClean="0"/>
              <a:t>Презентация</a:t>
            </a:r>
            <a:endParaRPr lang="ru-RU" dirty="0" smtClean="0"/>
          </a:p>
          <a:p>
            <a:r>
              <a:rPr lang="ru-RU" dirty="0" smtClean="0"/>
              <a:t>Подведение итогов (оценка и самооценка)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Критерии оценивания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Формулирует ясно и четко цель своей работы, проекта (0, 1, 2 балла)</a:t>
            </a:r>
            <a:endParaRPr lang="ru-RU" dirty="0" smtClean="0"/>
          </a:p>
          <a:p>
            <a:r>
              <a:rPr lang="ru-RU" dirty="0" smtClean="0"/>
              <a:t>Предлагает способ действия для решения проблемы (0, 1, 2 балла)</a:t>
            </a:r>
            <a:endParaRPr lang="ru-RU" dirty="0" smtClean="0"/>
          </a:p>
          <a:p>
            <a:r>
              <a:rPr lang="ru-RU" dirty="0" smtClean="0"/>
              <a:t>Оформление  проекта (0, 1, 2 балла)</a:t>
            </a:r>
            <a:endParaRPr lang="ru-RU" dirty="0" smtClean="0"/>
          </a:p>
          <a:p>
            <a:r>
              <a:rPr lang="ru-RU" dirty="0" smtClean="0"/>
              <a:t>Использование дополнительной литературы (0, 1, 2 балла)</a:t>
            </a:r>
            <a:endParaRPr lang="ru-RU" dirty="0" smtClean="0"/>
          </a:p>
          <a:p>
            <a:r>
              <a:rPr lang="ru-RU" dirty="0" smtClean="0"/>
              <a:t>Различные способы представления информации (0, 1, 2 балла)</a:t>
            </a:r>
            <a:endParaRPr lang="ru-RU" dirty="0" smtClean="0"/>
          </a:p>
          <a:p>
            <a:r>
              <a:rPr lang="ru-RU" dirty="0" smtClean="0"/>
              <a:t>Презентация - культура выступления, доступность сообщения (0, 1, 2 балла)</a:t>
            </a:r>
            <a:endParaRPr lang="ru-RU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rmAutofit fontScale="90000"/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ru-RU" dirty="0" smtClean="0"/>
              <a:t>Презентация проекта </a:t>
            </a:r>
            <a:br>
              <a:rPr lang="ru-RU" dirty="0" smtClean="0"/>
            </a:br>
            <a:r>
              <a:rPr lang="ru-RU" dirty="0" smtClean="0"/>
              <a:t>(с учетом критериев)</a:t>
            </a:r>
            <a:br>
              <a:rPr lang="ru-RU" dirty="0" smtClean="0"/>
            </a:br>
            <a:r>
              <a:rPr kumimoji="0" lang="ru-RU" altLang="ru-RU" sz="2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0 </a:t>
            </a:r>
            <a:r>
              <a:rPr kumimoji="0" lang="ru-RU" altLang="ru-RU" sz="2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Calibri" panose="020F0502020204030204" charset="0"/>
                <a:cs typeface="Times New Roman" panose="02020603050405020304" pitchFamily="18" charset="0"/>
              </a:rPr>
              <a:t>–</a:t>
            </a:r>
            <a:r>
              <a:rPr kumimoji="0" lang="ru-RU" altLang="ru-RU" sz="2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 полностью не выполнено</a:t>
            </a:r>
            <a:br>
              <a:rPr kumimoji="0" lang="ru-RU" altLang="ru-RU" sz="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ru-RU" altLang="ru-RU" sz="2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1 </a:t>
            </a:r>
            <a:r>
              <a:rPr kumimoji="0" lang="ru-RU" altLang="ru-RU" sz="2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Calibri" panose="020F0502020204030204" charset="0"/>
                <a:cs typeface="Times New Roman" panose="02020603050405020304" pitchFamily="18" charset="0"/>
              </a:rPr>
              <a:t>–</a:t>
            </a:r>
            <a:r>
              <a:rPr kumimoji="0" lang="ru-RU" altLang="ru-RU" sz="2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 выполнено частично (с отдельными замечаниями)</a:t>
            </a:r>
            <a:br>
              <a:rPr kumimoji="0" lang="ru-RU" altLang="ru-RU" sz="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ru-RU" altLang="ru-RU" sz="2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2 </a:t>
            </a:r>
            <a:r>
              <a:rPr kumimoji="0" lang="ru-RU" altLang="ru-RU" sz="2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charset="0"/>
                <a:ea typeface="Calibri" panose="020F0502020204030204" charset="0"/>
                <a:cs typeface="Times New Roman" panose="02020603050405020304" pitchFamily="18" charset="0"/>
              </a:rPr>
              <a:t>–</a:t>
            </a:r>
            <a:r>
              <a:rPr kumimoji="0" lang="ru-RU" altLang="ru-RU" sz="2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 выполнено полностью (без замечаний)</a:t>
            </a:r>
            <a:br>
              <a:rPr kumimoji="0" lang="ru-RU" altLang="ru-RU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2" y="2296981"/>
          <a:ext cx="9144001" cy="47372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7180"/>
                <a:gridCol w="3840766"/>
                <a:gridCol w="1224136"/>
                <a:gridCol w="1512168"/>
                <a:gridCol w="1152128"/>
                <a:gridCol w="1187623"/>
              </a:tblGrid>
              <a:tr h="514023">
                <a:tc>
                  <a:txBody>
                    <a:bodyPr/>
                    <a:lstStyle>
                      <a:defPPr>
                        <a:defRPr lang="ru-RU" b="1">
                          <a:solidFill>
                            <a:schemeClr val="lt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/>
                </a:tc>
                <a:tc>
                  <a:txBody>
                    <a:bodyPr/>
                    <a:lstStyle>
                      <a:defPPr>
                        <a:defRPr lang="ru-RU" b="1">
                          <a:solidFill>
                            <a:schemeClr val="lt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Критерий </a:t>
                      </a:r>
                      <a:endParaRPr lang="ru-RU" sz="1000" dirty="0">
                        <a:effectLst/>
                        <a:latin typeface="Calibri" panose="020F0502020204030204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/>
                </a:tc>
                <a:tc>
                  <a:txBody>
                    <a:bodyPr/>
                    <a:lstStyle>
                      <a:defPPr>
                        <a:defRPr lang="ru-RU" b="1">
                          <a:solidFill>
                            <a:schemeClr val="lt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Группа </a:t>
                      </a:r>
                      <a:endParaRPr lang="ru-RU" sz="1000" dirty="0">
                        <a:effectLst/>
                        <a:latin typeface="Calibri" panose="020F0502020204030204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/>
                </a:tc>
                <a:tc>
                  <a:txBody>
                    <a:bodyPr/>
                    <a:lstStyle>
                      <a:defPPr>
                        <a:defRPr lang="ru-RU" b="1">
                          <a:solidFill>
                            <a:schemeClr val="lt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Группа</a:t>
                      </a:r>
                      <a:endParaRPr lang="ru-RU" sz="1000" dirty="0">
                        <a:effectLst/>
                        <a:latin typeface="Calibri" panose="020F0502020204030204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/>
                </a:tc>
                <a:tc>
                  <a:txBody>
                    <a:bodyPr/>
                    <a:lstStyle>
                      <a:defPPr>
                        <a:defRPr lang="ru-RU" b="1">
                          <a:solidFill>
                            <a:schemeClr val="lt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Группа</a:t>
                      </a:r>
                      <a:endParaRPr lang="ru-RU" sz="1000" dirty="0">
                        <a:effectLst/>
                        <a:latin typeface="Calibri" panose="020F0502020204030204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/>
                </a:tc>
                <a:tc>
                  <a:txBody>
                    <a:bodyPr/>
                    <a:lstStyle>
                      <a:defPPr>
                        <a:defRPr lang="ru-RU" b="1">
                          <a:solidFill>
                            <a:schemeClr val="lt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Группа</a:t>
                      </a:r>
                      <a:endParaRPr lang="ru-RU" sz="1000" dirty="0">
                        <a:effectLst/>
                        <a:latin typeface="Calibri" panose="020F0502020204030204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/>
                </a:tc>
              </a:tr>
              <a:tr h="502076">
                <a:tc>
                  <a:txBody>
                    <a:bodyPr/>
                    <a:lstStyle>
                      <a:defPPr>
                        <a:defRPr lang="ru-RU" b="1">
                          <a:solidFill>
                            <a:schemeClr val="lt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 panose="020F0502020204030204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/>
                </a:tc>
                <a:tc>
                  <a:txBody>
                    <a:bodyPr/>
                    <a:lstStyle>
                      <a:defPPr>
                        <a:defRPr lang="ru-RU">
                          <a:solidFill>
                            <a:schemeClr val="dk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Формулировка  ясно и четко цели своей работы, проекта</a:t>
                      </a:r>
                      <a:endParaRPr lang="ru-RU" sz="1000">
                        <a:effectLst/>
                        <a:latin typeface="Calibri" panose="020F0502020204030204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/>
                </a:tc>
                <a:tc>
                  <a:txBody>
                    <a:bodyPr/>
                    <a:lstStyle>
                      <a:defPPr>
                        <a:defRPr lang="ru-RU">
                          <a:solidFill>
                            <a:schemeClr val="dk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/>
                </a:tc>
                <a:tc>
                  <a:txBody>
                    <a:bodyPr/>
                    <a:lstStyle>
                      <a:defPPr>
                        <a:defRPr lang="ru-RU">
                          <a:solidFill>
                            <a:schemeClr val="dk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/>
                </a:tc>
                <a:tc>
                  <a:txBody>
                    <a:bodyPr/>
                    <a:lstStyle>
                      <a:defPPr>
                        <a:defRPr lang="ru-RU">
                          <a:solidFill>
                            <a:schemeClr val="dk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/>
                </a:tc>
                <a:tc>
                  <a:txBody>
                    <a:bodyPr/>
                    <a:lstStyle>
                      <a:defPPr>
                        <a:defRPr lang="ru-RU">
                          <a:solidFill>
                            <a:schemeClr val="dk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/>
                </a:tc>
              </a:tr>
              <a:tr h="760711">
                <a:tc>
                  <a:txBody>
                    <a:bodyPr/>
                    <a:lstStyle>
                      <a:defPPr>
                        <a:defRPr lang="ru-RU" b="1">
                          <a:solidFill>
                            <a:schemeClr val="lt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Calibri" panose="020F0502020204030204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/>
                </a:tc>
                <a:tc>
                  <a:txBody>
                    <a:bodyPr/>
                    <a:lstStyle>
                      <a:defPPr>
                        <a:defRPr lang="ru-RU">
                          <a:solidFill>
                            <a:schemeClr val="dk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Представление способа действия для выполнения проекта</a:t>
                      </a:r>
                      <a:endParaRPr lang="ru-RU" sz="1000">
                        <a:effectLst/>
                        <a:latin typeface="Calibri" panose="020F0502020204030204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/>
                </a:tc>
                <a:tc>
                  <a:txBody>
                    <a:bodyPr/>
                    <a:lstStyle>
                      <a:defPPr>
                        <a:defRPr lang="ru-RU">
                          <a:solidFill>
                            <a:schemeClr val="dk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/>
                </a:tc>
                <a:tc>
                  <a:txBody>
                    <a:bodyPr/>
                    <a:lstStyle>
                      <a:defPPr>
                        <a:defRPr lang="ru-RU">
                          <a:solidFill>
                            <a:schemeClr val="dk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/>
                </a:tc>
                <a:tc>
                  <a:txBody>
                    <a:bodyPr/>
                    <a:lstStyle>
                      <a:defPPr>
                        <a:defRPr lang="ru-RU">
                          <a:solidFill>
                            <a:schemeClr val="dk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/>
                </a:tc>
                <a:tc>
                  <a:txBody>
                    <a:bodyPr/>
                    <a:lstStyle>
                      <a:defPPr>
                        <a:defRPr lang="ru-RU">
                          <a:solidFill>
                            <a:schemeClr val="dk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/>
                </a:tc>
              </a:tr>
              <a:tr h="502076">
                <a:tc>
                  <a:txBody>
                    <a:bodyPr/>
                    <a:lstStyle>
                      <a:defPPr>
                        <a:defRPr lang="ru-RU" b="1">
                          <a:solidFill>
                            <a:schemeClr val="lt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Calibri" panose="020F0502020204030204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/>
                </a:tc>
                <a:tc>
                  <a:txBody>
                    <a:bodyPr/>
                    <a:lstStyle>
                      <a:defPPr>
                        <a:defRPr lang="ru-RU">
                          <a:solidFill>
                            <a:schemeClr val="dk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Оформление  проекта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/>
                </a:tc>
                <a:tc>
                  <a:txBody>
                    <a:bodyPr/>
                    <a:lstStyle>
                      <a:defPPr>
                        <a:defRPr lang="ru-RU">
                          <a:solidFill>
                            <a:schemeClr val="dk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/>
                </a:tc>
                <a:tc>
                  <a:txBody>
                    <a:bodyPr/>
                    <a:lstStyle>
                      <a:defPPr>
                        <a:defRPr lang="ru-RU">
                          <a:solidFill>
                            <a:schemeClr val="dk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/>
                </a:tc>
                <a:tc>
                  <a:txBody>
                    <a:bodyPr/>
                    <a:lstStyle>
                      <a:defPPr>
                        <a:defRPr lang="ru-RU">
                          <a:solidFill>
                            <a:schemeClr val="dk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/>
                </a:tc>
                <a:tc>
                  <a:txBody>
                    <a:bodyPr/>
                    <a:lstStyle>
                      <a:defPPr>
                        <a:defRPr lang="ru-RU">
                          <a:solidFill>
                            <a:schemeClr val="dk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/>
                </a:tc>
              </a:tr>
              <a:tr h="502076">
                <a:tc>
                  <a:txBody>
                    <a:bodyPr/>
                    <a:lstStyle>
                      <a:defPPr>
                        <a:defRPr lang="ru-RU" b="1">
                          <a:solidFill>
                            <a:schemeClr val="lt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Calibri" panose="020F0502020204030204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/>
                </a:tc>
                <a:tc>
                  <a:txBody>
                    <a:bodyPr/>
                    <a:lstStyle>
                      <a:defPPr>
                        <a:defRPr lang="ru-RU">
                          <a:solidFill>
                            <a:schemeClr val="dk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Использование дополнительной литературы</a:t>
                      </a:r>
                      <a:endParaRPr lang="ru-RU" sz="1000">
                        <a:effectLst/>
                        <a:latin typeface="Calibri" panose="020F0502020204030204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/>
                </a:tc>
                <a:tc>
                  <a:txBody>
                    <a:bodyPr/>
                    <a:lstStyle>
                      <a:defPPr>
                        <a:defRPr lang="ru-RU">
                          <a:solidFill>
                            <a:schemeClr val="dk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/>
                </a:tc>
                <a:tc>
                  <a:txBody>
                    <a:bodyPr/>
                    <a:lstStyle>
                      <a:defPPr>
                        <a:defRPr lang="ru-RU">
                          <a:solidFill>
                            <a:schemeClr val="dk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/>
                </a:tc>
                <a:tc>
                  <a:txBody>
                    <a:bodyPr/>
                    <a:lstStyle>
                      <a:defPPr>
                        <a:defRPr lang="ru-RU">
                          <a:solidFill>
                            <a:schemeClr val="dk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/>
                </a:tc>
                <a:tc>
                  <a:txBody>
                    <a:bodyPr/>
                    <a:lstStyle>
                      <a:defPPr>
                        <a:defRPr lang="ru-RU">
                          <a:solidFill>
                            <a:schemeClr val="dk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/>
                </a:tc>
              </a:tr>
              <a:tr h="1019346">
                <a:tc>
                  <a:txBody>
                    <a:bodyPr/>
                    <a:lstStyle>
                      <a:defPPr>
                        <a:defRPr lang="ru-RU" b="1">
                          <a:solidFill>
                            <a:schemeClr val="lt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Calibri" panose="020F0502020204030204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/>
                </a:tc>
                <a:tc>
                  <a:txBody>
                    <a:bodyPr/>
                    <a:lstStyle>
                      <a:defPPr>
                        <a:defRPr lang="ru-RU">
                          <a:solidFill>
                            <a:schemeClr val="dk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Использование различных способов  представления информации (таблица,  график, картинка)</a:t>
                      </a:r>
                      <a:endParaRPr lang="ru-RU" sz="1000">
                        <a:effectLst/>
                        <a:latin typeface="Calibri" panose="020F0502020204030204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/>
                </a:tc>
                <a:tc>
                  <a:txBody>
                    <a:bodyPr/>
                    <a:lstStyle>
                      <a:defPPr>
                        <a:defRPr lang="ru-RU">
                          <a:solidFill>
                            <a:schemeClr val="dk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/>
                </a:tc>
                <a:tc>
                  <a:txBody>
                    <a:bodyPr/>
                    <a:lstStyle>
                      <a:defPPr>
                        <a:defRPr lang="ru-RU">
                          <a:solidFill>
                            <a:schemeClr val="dk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/>
                </a:tc>
                <a:tc>
                  <a:txBody>
                    <a:bodyPr/>
                    <a:lstStyle>
                      <a:defPPr>
                        <a:defRPr lang="ru-RU">
                          <a:solidFill>
                            <a:schemeClr val="dk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/>
                </a:tc>
                <a:tc>
                  <a:txBody>
                    <a:bodyPr/>
                    <a:lstStyle>
                      <a:defPPr>
                        <a:defRPr lang="ru-RU">
                          <a:solidFill>
                            <a:schemeClr val="dk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/>
                </a:tc>
              </a:tr>
              <a:tr h="760711">
                <a:tc>
                  <a:txBody>
                    <a:bodyPr/>
                    <a:lstStyle>
                      <a:defPPr>
                        <a:defRPr lang="ru-RU" b="1">
                          <a:solidFill>
                            <a:schemeClr val="lt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</a:t>
                      </a:r>
                      <a:endParaRPr lang="ru-RU" sz="1000">
                        <a:effectLst/>
                        <a:latin typeface="Calibri" panose="020F0502020204030204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/>
                </a:tc>
                <a:tc>
                  <a:txBody>
                    <a:bodyPr/>
                    <a:lstStyle>
                      <a:defPPr>
                        <a:defRPr lang="ru-RU">
                          <a:solidFill>
                            <a:schemeClr val="dk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Презентация - культура выступления, доступность сообщения</a:t>
                      </a:r>
                      <a:endParaRPr lang="ru-RU" sz="1000">
                        <a:effectLst/>
                        <a:latin typeface="Calibri" panose="020F0502020204030204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/>
                </a:tc>
                <a:tc>
                  <a:txBody>
                    <a:bodyPr/>
                    <a:lstStyle>
                      <a:defPPr>
                        <a:defRPr lang="ru-RU">
                          <a:solidFill>
                            <a:schemeClr val="dk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/>
                </a:tc>
                <a:tc>
                  <a:txBody>
                    <a:bodyPr/>
                    <a:lstStyle>
                      <a:defPPr>
                        <a:defRPr lang="ru-RU">
                          <a:solidFill>
                            <a:schemeClr val="dk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/>
                </a:tc>
                <a:tc>
                  <a:txBody>
                    <a:bodyPr/>
                    <a:lstStyle>
                      <a:defPPr>
                        <a:defRPr lang="ru-RU">
                          <a:solidFill>
                            <a:schemeClr val="dk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/>
                </a:tc>
                <a:tc>
                  <a:txBody>
                    <a:bodyPr/>
                    <a:lstStyle>
                      <a:defPPr>
                        <a:defRPr lang="ru-RU">
                          <a:solidFill>
                            <a:schemeClr val="dk1"/>
                          </a:solidFill>
                        </a:defRPr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Calibri" panose="020F0502020204030204" charset="0"/>
                        <a:ea typeface="Calibri" panose="020F0502020204030204" charset="0"/>
                        <a:cs typeface="Times New Roman" panose="02020603050405020304" pitchFamily="18" charset="0"/>
                      </a:endParaRPr>
                    </a:p>
                  </a:txBody>
                  <a:tcPr marL="58728" marR="58728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Оценка и самооценка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Примеры того, что я предложил в ходе планирования при решении проектной задачи</a:t>
            </a:r>
            <a:endParaRPr lang="ru-RU" sz="2800" dirty="0" smtClean="0">
              <a:latin typeface="Calibri" panose="020F0502020204030204" charset="0"/>
              <a:ea typeface="Calibri" panose="020F050202020403020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_______________________________________________________________</a:t>
            </a:r>
            <a:endParaRPr lang="ru-RU" sz="2800" dirty="0" smtClean="0">
              <a:latin typeface="Calibri" panose="020F0502020204030204" charset="0"/>
              <a:ea typeface="Calibri" panose="020F050202020403020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Примеры моих идей, которые помогли выполнению заданий</a:t>
            </a:r>
            <a:endParaRPr lang="ru-RU" sz="2800" dirty="0" smtClean="0">
              <a:latin typeface="Calibri" panose="020F0502020204030204" charset="0"/>
              <a:ea typeface="Calibri" panose="020F050202020403020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_______________________________________________________________</a:t>
            </a:r>
            <a:endParaRPr lang="ru-RU" sz="2800" dirty="0" smtClean="0">
              <a:latin typeface="Calibri" panose="020F0502020204030204" charset="0"/>
              <a:ea typeface="Calibri" panose="020F050202020403020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Примеры того, что я делал в ходе выполнения проектной задачи</a:t>
            </a:r>
            <a:endParaRPr lang="ru-RU" sz="2800" dirty="0" smtClean="0">
              <a:latin typeface="Calibri" panose="020F0502020204030204" charset="0"/>
              <a:ea typeface="Calibri" panose="020F050202020403020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_____________________________________________________________ </a:t>
            </a:r>
            <a:endParaRPr lang="ru-RU" sz="2800" dirty="0" smtClean="0">
              <a:latin typeface="Calibri" panose="020F0502020204030204" charset="0"/>
              <a:ea typeface="Calibri" panose="020F050202020403020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Оцени свой вклад в проект  по 10 бальной шкале (обведи цифру)</a:t>
            </a:r>
            <a:endParaRPr lang="ru-RU" sz="2800" dirty="0" smtClean="0">
              <a:latin typeface="Calibri" panose="020F0502020204030204" charset="0"/>
              <a:ea typeface="Calibri" panose="020F050202020403020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1 2 3 4 5 6 7 8 9 10</a:t>
            </a:r>
            <a:endParaRPr lang="ru-RU" sz="2800" dirty="0" smtClean="0">
              <a:latin typeface="Calibri" panose="020F0502020204030204" charset="0"/>
              <a:ea typeface="Calibri" panose="020F050202020403020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Что было труднее всего во время работы над проектной задачей</a:t>
            </a:r>
            <a:endParaRPr lang="ru-RU" sz="2800" dirty="0" smtClean="0">
              <a:latin typeface="Calibri" panose="020F0502020204030204" charset="0"/>
              <a:ea typeface="Calibri" panose="020F050202020403020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_______________________________________________________________</a:t>
            </a:r>
            <a:endParaRPr lang="ru-RU" sz="2800" dirty="0" smtClean="0">
              <a:latin typeface="Calibri" panose="020F0502020204030204" charset="0"/>
              <a:ea typeface="Calibri" panose="020F050202020403020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Что бы ты изменил, поправил, улучшил в дальнейшем?</a:t>
            </a:r>
            <a:endParaRPr lang="ru-RU" sz="2800" dirty="0" smtClean="0">
              <a:latin typeface="Calibri" panose="020F0502020204030204" charset="0"/>
              <a:ea typeface="Calibri" panose="020F050202020403020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_____________________________________________________________</a:t>
            </a:r>
            <a:endParaRPr lang="ru-RU" sz="2800" dirty="0" smtClean="0">
              <a:latin typeface="Calibri" panose="020F0502020204030204" charset="0"/>
              <a:ea typeface="Calibri" panose="020F050202020403020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Кто больше всего помог тебе при работе над решение проектной задачи и чем.</a:t>
            </a:r>
            <a:endParaRPr lang="ru-RU" sz="2800" dirty="0" smtClean="0">
              <a:latin typeface="Calibri" panose="020F0502020204030204" charset="0"/>
              <a:ea typeface="Calibri" panose="020F050202020403020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b="1" dirty="0" smtClean="0">
                <a:latin typeface="Times New Roman" panose="02020603050405020304" pitchFamily="18" charset="0"/>
                <a:ea typeface="Calibri" panose="020F0502020204030204" charset="0"/>
                <a:cs typeface="Times New Roman" panose="02020603050405020304" pitchFamily="18" charset="0"/>
              </a:rPr>
              <a:t>_____________________________________________________________</a:t>
            </a:r>
            <a:endParaRPr lang="ru-RU" sz="2800" dirty="0" smtClean="0">
              <a:latin typeface="Calibri" panose="020F0502020204030204" charset="0"/>
              <a:ea typeface="Calibri" panose="020F0502020204030204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2408</Words>
  <Application>WPS Presentation</Application>
  <PresentationFormat>Экран (4:3)</PresentationFormat>
  <Paragraphs>136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6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Тема Office</vt:lpstr>
      <vt:lpstr>PowerPoint 演示文稿</vt:lpstr>
      <vt:lpstr>Куда ехать, что посмотреть, а хватит ли денег??????</vt:lpstr>
      <vt:lpstr>PowerPoint 演示文稿</vt:lpstr>
      <vt:lpstr>Этапы реализации проекта</vt:lpstr>
      <vt:lpstr>Критерии оценивания</vt:lpstr>
      <vt:lpstr>PowerPoint 演示文稿</vt:lpstr>
      <vt:lpstr>Презентация проекта  (с учетом критериев) 0 – полностью не выполнено 1 – выполнено частично (с отдельными замечаниями) 2 – выполнено полностью (без замечаний) </vt:lpstr>
      <vt:lpstr>Оценка и самооценка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3</cp:revision>
  <dcterms:created xsi:type="dcterms:W3CDTF">2024-11-11T15:13:00Z</dcterms:created>
  <dcterms:modified xsi:type="dcterms:W3CDTF">2024-11-26T16:18:03Z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D13E9928C8174C338EE2D67C49C45258_13</vt:lpwstr>
  </property>
  <property fmtid="{D5CDD505-2E9C-101B-9397-08002B2CF9AE}" pid="3" name="KSOProductBuildVer">
    <vt:lpwstr>1049-12.2.0.18911</vt:lpwstr>
  </property>
</Properties>
</file>