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6" r:id="rId5"/>
    <p:sldId id="265" r:id="rId6"/>
    <p:sldId id="259" r:id="rId7"/>
    <p:sldId id="26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4303-CD40-4160-9108-337F0B5BA9C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A114-FA8D-4703-8D7C-8DF14DE7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nskayasosh2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Wni5HtS9rb1xE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nskayasosh2.ru/index/specialnoorganizovannye_praktiki/0-447?yCZ_wg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ilovalarisa@yandex.r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15E0AF-108A-4FAB-A040-DBF9B71FF361}"/>
              </a:ext>
            </a:extLst>
          </p:cNvPr>
          <p:cNvSpPr txBox="1"/>
          <p:nvPr/>
        </p:nvSpPr>
        <p:spPr>
          <a:xfrm>
            <a:off x="323528" y="360045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Интегрированная образовательная площадка как одна из форм организации работы учащихся для формирования финансовой грамотности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5DEF14-15E7-4711-BE63-88FEF1A47EB7}"/>
              </a:ext>
            </a:extLst>
          </p:cNvPr>
          <p:cNvSpPr txBox="1"/>
          <p:nvPr/>
        </p:nvSpPr>
        <p:spPr>
          <a:xfrm>
            <a:off x="323528" y="515719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</a:t>
            </a:r>
            <a:r>
              <a:rPr lang="ru-RU" dirty="0">
                <a:latin typeface="+mj-lt"/>
              </a:rPr>
              <a:t>формирования финансовой грамотности обучающихся во внеурочной </a:t>
            </a:r>
            <a:r>
              <a:rPr lang="ru-RU" dirty="0" smtClean="0">
                <a:latin typeface="+mj-lt"/>
              </a:rPr>
              <a:t>работе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7B0CF2-746D-48C6-8B7C-6678824BF179}"/>
              </a:ext>
            </a:extLst>
          </p:cNvPr>
          <p:cNvSpPr txBox="1"/>
          <p:nvPr/>
        </p:nvSpPr>
        <p:spPr>
          <a:xfrm>
            <a:off x="323528" y="19888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«Агинская средняя общеобразовательная школа № 2», </a:t>
            </a:r>
          </a:p>
          <a:p>
            <a:r>
              <a:rPr lang="en-US" dirty="0" smtClean="0">
                <a:hlinkClick r:id="rId3"/>
              </a:rPr>
              <a:t>http://www.aginskayasosh2.ru/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3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2F685-C893-4B45-B2BB-21402C68A0BD}"/>
              </a:ext>
            </a:extLst>
          </p:cNvPr>
          <p:cNvSpPr txBox="1"/>
          <p:nvPr/>
        </p:nvSpPr>
        <p:spPr>
          <a:xfrm>
            <a:off x="457200" y="2348880"/>
            <a:ext cx="77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 обучающиеся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028D62-4AD3-4ADD-B135-746DED819B15}"/>
              </a:ext>
            </a:extLst>
          </p:cNvPr>
          <p:cNvSpPr txBox="1"/>
          <p:nvPr/>
        </p:nvSpPr>
        <p:spPr>
          <a:xfrm>
            <a:off x="611560" y="465313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 </a:t>
            </a:r>
            <a:r>
              <a:rPr lang="ru-RU" dirty="0"/>
              <a:t>100 чел./</a:t>
            </a:r>
            <a:r>
              <a:rPr lang="ru-RU" dirty="0" smtClean="0"/>
              <a:t>год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936577"/>
            <a:ext cx="8460432" cy="427809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Основная идея организации образовательной деятельности, ориентированной на развитие у школьников компонентов функциональной грамотности (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ИКТ-грамотности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финансовой грамотности, математической и других), компетенций (исследовательских, коммуникативных, информационных, умение общаться и работать в группе), личностных качеств, заключается в проектировании и реализации специально организованных практик, в основе которых - построение совместных открытых действий субъектов образования (педагогов и учащихся и школьников между собой).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  <a:hlinkClick r:id="rId3"/>
              </a:rPr>
              <a:t>https://disk.yandex.ru/i/Wni5HtS9rb1xEQ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6 классе такими специально организованными практиками в нашей школе являются интегрированные образовательные площадки, в рамках которых ученики решают проектные задачи в группах. Актуальность и полезность данных практик в том, что эти формы организации образовательной деятельности помогают педагогам решить задачи формирования базовых навыков и ключевых компетенций и дают возможность реализации замыслов, инициированных самими учащимися. Ученики не просто изучают материал, а, реализуя свой замысел, приобретают новый опыт и знания, получают результат, анализируют его и определяют дальнейшие действия (шаги). 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Выбор тем связан со значимыми событиями в жизни страны, сохранением здоровья, грамотным и рациональным поведением, развитием лучших личностных качеств.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556792"/>
            <a:ext cx="8460432" cy="47705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Идея интегрированных площадок различна, но значима и актуальна, например, ученикам 6 класса пришло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видеообращение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от ровесника Алексея с обращением помочь ему практическим советом, как помочь спланировать путешествие по стране?</a:t>
            </a:r>
            <a:endParaRPr lang="ru-RU" sz="16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«Привет, ребята! Меня зовут Алеша. Я живу в Партизанском районе, мы с вами соседи. Я часто захожу на сайты разных школ. И однажды зашел на сайт вашей школы. Я вижу, что в вашей школе ученики 6 класса обучаются на разных полезных курсах, у вас проходит много конкурсов. Моя семья решила отправиться в путешествие. И мои родители попросили меня подобрать красивые места, которые можно посетить с учетом нашего бюджета. Помогите мне, пожалуйста, советом. Жду от вас ответное письмо.»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Также в 6 классе была проведена интегрированная площадка ко дню Героев Отечества ( </a:t>
            </a:r>
            <a:r>
              <a:rPr lang="ru-RU" sz="1600" dirty="0" smtClean="0">
                <a:latin typeface="+mj-lt"/>
              </a:rPr>
              <a:t>9 декабря).  Ребятам было предложено увековечить память о героях родного села, района, России. Ребята после обсуждения решили спланировать парк памяти. Для решения проектной задачи необходимо интегрировать  историю, ИЗО, математика (с финансовыми задачами).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+mj-lt"/>
              </a:rPr>
              <a:t>С  увлечением учащиеся 6 класса выполняли задания по планированию поездки всей семьей в цирк.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Для реализации идей площадок интегрируются различные учебные предметы: финансовая грамотность (курс внеурочной деятельность), география, обществознание, русский язык, математика. По каждому из учебных предметов (с учетом тем, изучаемых в 6 классе) разрабатываются задания.</a:t>
            </a:r>
            <a:endParaRPr lang="ru-RU" sz="16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2" name="Picture 2" descr="http://www.aginskayasosh2.ru/november/2017-2018/integrirovannaja_rovestnik.jpg"/>
          <p:cNvPicPr>
            <a:picLocks noChangeAspect="1" noChangeArrowheads="1"/>
          </p:cNvPicPr>
          <p:nvPr/>
        </p:nvPicPr>
        <p:blipFill>
          <a:blip r:embed="rId3" cstate="print"/>
          <a:srcRect l="35848" r="21995" b="47889"/>
          <a:stretch>
            <a:fillRect/>
          </a:stretch>
        </p:blipFill>
        <p:spPr bwMode="auto">
          <a:xfrm>
            <a:off x="827584" y="1700808"/>
            <a:ext cx="2304256" cy="1452683"/>
          </a:xfrm>
          <a:prstGeom prst="rect">
            <a:avLst/>
          </a:prstGeom>
          <a:noFill/>
        </p:spPr>
      </p:pic>
      <p:pic>
        <p:nvPicPr>
          <p:cNvPr id="5126" name="Picture 6" descr="http://www.aginskayasosh2.ru/november/2019-2020/6_ploshhadka-2.jpg"/>
          <p:cNvPicPr>
            <a:picLocks noChangeAspect="1" noChangeArrowheads="1"/>
          </p:cNvPicPr>
          <p:nvPr/>
        </p:nvPicPr>
        <p:blipFill>
          <a:blip r:embed="rId4" cstate="print"/>
          <a:srcRect l="42857"/>
          <a:stretch>
            <a:fillRect/>
          </a:stretch>
        </p:blipFill>
        <p:spPr bwMode="auto">
          <a:xfrm>
            <a:off x="251520" y="4725144"/>
            <a:ext cx="1728192" cy="1458276"/>
          </a:xfrm>
          <a:prstGeom prst="rect">
            <a:avLst/>
          </a:prstGeom>
          <a:noFill/>
        </p:spPr>
      </p:pic>
      <p:pic>
        <p:nvPicPr>
          <p:cNvPr id="5128" name="Picture 8" descr="http://www.aginskayasosh2.ru/april/2017-2018/matematicheskij_turnir_gruppovo1_5_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3645024"/>
            <a:ext cx="2808312" cy="1686880"/>
          </a:xfrm>
          <a:prstGeom prst="rect">
            <a:avLst/>
          </a:prstGeom>
          <a:noFill/>
        </p:spPr>
      </p:pic>
      <p:pic>
        <p:nvPicPr>
          <p:cNvPr id="5130" name="Picture 10" descr="http://www.aginskayasosh2.ru/october/2022-2023/rubcova_6b_kl.jpg"/>
          <p:cNvPicPr>
            <a:picLocks noChangeAspect="1" noChangeArrowheads="1"/>
          </p:cNvPicPr>
          <p:nvPr/>
        </p:nvPicPr>
        <p:blipFill>
          <a:blip r:embed="rId6" cstate="print"/>
          <a:srcRect r="46154" b="55886"/>
          <a:stretch>
            <a:fillRect/>
          </a:stretch>
        </p:blipFill>
        <p:spPr bwMode="auto">
          <a:xfrm>
            <a:off x="467544" y="3573016"/>
            <a:ext cx="1512168" cy="1152128"/>
          </a:xfrm>
          <a:prstGeom prst="rect">
            <a:avLst/>
          </a:prstGeom>
          <a:noFill/>
        </p:spPr>
      </p:pic>
      <p:pic>
        <p:nvPicPr>
          <p:cNvPr id="5132" name="Picture 12" descr="http://www.aginskayasosh2.ru/october/2022-2023/6_klass_pylova.jpg"/>
          <p:cNvPicPr>
            <a:picLocks noChangeAspect="1" noChangeArrowheads="1"/>
          </p:cNvPicPr>
          <p:nvPr/>
        </p:nvPicPr>
        <p:blipFill>
          <a:blip r:embed="rId7" cstate="print"/>
          <a:srcRect t="46099" r="49065"/>
          <a:stretch>
            <a:fillRect/>
          </a:stretch>
        </p:blipFill>
        <p:spPr bwMode="auto">
          <a:xfrm>
            <a:off x="6948264" y="980728"/>
            <a:ext cx="1368152" cy="109454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3608" y="321297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Совместное планирование</a:t>
            </a:r>
            <a:endParaRPr lang="ru-RU" sz="1200" b="1" dirty="0"/>
          </a:p>
        </p:txBody>
      </p:sp>
      <p:pic>
        <p:nvPicPr>
          <p:cNvPr id="14" name="Picture 12" descr="http://www.aginskayasosh2.ru/october/2022-2023/6_klass_pylova.jpg"/>
          <p:cNvPicPr>
            <a:picLocks noChangeAspect="1" noChangeArrowheads="1"/>
          </p:cNvPicPr>
          <p:nvPr/>
        </p:nvPicPr>
        <p:blipFill>
          <a:blip r:embed="rId8" cstate="print"/>
          <a:srcRect r="810" b="53901"/>
          <a:stretch>
            <a:fillRect/>
          </a:stretch>
        </p:blipFill>
        <p:spPr bwMode="auto">
          <a:xfrm>
            <a:off x="4139951" y="1700808"/>
            <a:ext cx="3893971" cy="13681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99992" y="31409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Решение учебных задач</a:t>
            </a:r>
            <a:endParaRPr lang="ru-RU" sz="1200" b="1" dirty="0"/>
          </a:p>
        </p:txBody>
      </p:sp>
      <p:pic>
        <p:nvPicPr>
          <p:cNvPr id="16" name="Picture 10" descr="http://www.aginskayasosh2.ru/october/2022-2023/rubcova_6b_kl.jpg"/>
          <p:cNvPicPr>
            <a:picLocks noChangeAspect="1" noChangeArrowheads="1"/>
          </p:cNvPicPr>
          <p:nvPr/>
        </p:nvPicPr>
        <p:blipFill>
          <a:blip r:embed="rId6" cstate="print"/>
          <a:srcRect l="52546" t="46871"/>
          <a:stretch>
            <a:fillRect/>
          </a:stretch>
        </p:blipFill>
        <p:spPr bwMode="auto">
          <a:xfrm>
            <a:off x="1979712" y="3573016"/>
            <a:ext cx="1332656" cy="138759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51720" y="53012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Оформление решения, подготовка презентации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544522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Презентация готовых проектных задач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11357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8FDD54-60E2-42F5-B995-AC9325657A9B}"/>
              </a:ext>
            </a:extLst>
          </p:cNvPr>
          <p:cNvSpPr txBox="1"/>
          <p:nvPr/>
        </p:nvSpPr>
        <p:spPr>
          <a:xfrm>
            <a:off x="323528" y="141277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Подобная форма организации ОП способствует формированию особого уклада школьной жизни, когда дружба, взаимопомощь, взаимодействие младших подростков – не фикция, а потребность учащихся.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Площадка позволяет учащимся развивать навыки проектной деятельности, создавать собственными руками продукт, по образу и подобию существующего в социуме, формировать различные виды функциональной грамотности.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Учащиеся реализуют себя, как «мастера» на этапе контроля, взаимоконтроля (ученик-консультант).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Выбор тем, связанных со значимыми событиями в жизни страны, позволяет воспитывать патриотов, граждан, умеющих гордиться своей страной, людьми, живущими в ней, развивать в себе лучшие личностные качества.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Работая на площадке, каждый ученик попадает в ситуацию самообразования, активного поиска и выбора.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Учащиеся не ограничены в выборе формы представления информации (презентация, театральная инсценировка, доклад, сообщение, мероприятие…).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Ежегодно в школе для учащихся 6 классов проводятся интегрированные образовательные площадки,  1-2 из 4 включают задания по финансовой грамотности)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FBCC25-08CC-4C77-9E06-2E5C17D7ED6E}"/>
              </a:ext>
            </a:extLst>
          </p:cNvPr>
          <p:cNvSpPr txBox="1"/>
          <p:nvPr/>
        </p:nvSpPr>
        <p:spPr>
          <a:xfrm>
            <a:off x="457200" y="2204864"/>
            <a:ext cx="7787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странице школьного сайта </a:t>
            </a:r>
            <a:r>
              <a:rPr lang="en-US" dirty="0" smtClean="0">
                <a:hlinkClick r:id="rId3"/>
              </a:rPr>
              <a:t>http://www.aginskayasosh2.ru/index/specialnoorganizovannye_praktiki/0-447?yCZ_wgw</a:t>
            </a:r>
            <a:r>
              <a:rPr lang="ru-RU" dirty="0" smtClean="0"/>
              <a:t>  есть методические и дидактические материалы по организации интегрированных площадок:</a:t>
            </a:r>
          </a:p>
          <a:p>
            <a:r>
              <a:rPr lang="ru-RU" dirty="0" smtClean="0"/>
              <a:t> - сценарии: «День героя Отечества», «Отправляемся в путешествие», «Ура, мы едем в цирк!»</a:t>
            </a:r>
          </a:p>
          <a:p>
            <a:pPr>
              <a:buFontTx/>
              <a:buChar char="-"/>
            </a:pPr>
            <a:r>
              <a:rPr lang="ru-RU" dirty="0" smtClean="0"/>
              <a:t> учебные задачи;</a:t>
            </a:r>
          </a:p>
          <a:p>
            <a:pPr>
              <a:buFontTx/>
              <a:buChar char="-"/>
            </a:pPr>
            <a:r>
              <a:rPr lang="ru-RU" dirty="0" smtClean="0"/>
              <a:t> критерии </a:t>
            </a:r>
            <a:r>
              <a:rPr lang="ru-RU" dirty="0" err="1" smtClean="0"/>
              <a:t>взаимооценки</a:t>
            </a:r>
            <a:r>
              <a:rPr lang="ru-RU" dirty="0" smtClean="0"/>
              <a:t> работы групп;</a:t>
            </a:r>
          </a:p>
          <a:p>
            <a:pPr>
              <a:buFontTx/>
              <a:buChar char="-"/>
            </a:pPr>
            <a:r>
              <a:rPr lang="ru-RU" dirty="0" smtClean="0"/>
              <a:t> лист  оценки группы наблюдателем;</a:t>
            </a:r>
          </a:p>
          <a:p>
            <a:pPr>
              <a:buFontTx/>
              <a:buChar char="-"/>
            </a:pPr>
            <a:r>
              <a:rPr lang="ru-RU" dirty="0" smtClean="0"/>
              <a:t> рабочая тетрадь;</a:t>
            </a:r>
          </a:p>
          <a:p>
            <a:pPr>
              <a:buFontTx/>
              <a:buChar char="-"/>
            </a:pPr>
            <a:r>
              <a:rPr lang="ru-RU" dirty="0" smtClean="0"/>
              <a:t> план работы группы.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F7262E-D851-4E62-9EFD-EB10EE20ECED}"/>
              </a:ext>
            </a:extLst>
          </p:cNvPr>
          <p:cNvSpPr txBox="1"/>
          <p:nvPr/>
        </p:nvSpPr>
        <p:spPr>
          <a:xfrm>
            <a:off x="683568" y="21328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Пылова</a:t>
            </a:r>
            <a:r>
              <a:rPr lang="ru-RU" dirty="0" smtClean="0"/>
              <a:t> Лариса Юрьевна</a:t>
            </a:r>
            <a:endParaRPr lang="ru-RU" dirty="0"/>
          </a:p>
          <a:p>
            <a:r>
              <a:rPr lang="ru-RU" dirty="0" smtClean="0"/>
              <a:t>Заместитель директора школы по МР</a:t>
            </a:r>
            <a:endParaRPr lang="ru-RU" dirty="0"/>
          </a:p>
          <a:p>
            <a:r>
              <a:rPr lang="ru-RU" dirty="0"/>
              <a:t>Контактные данные </a:t>
            </a:r>
            <a:r>
              <a:rPr lang="ru-RU" dirty="0" smtClean="0"/>
              <a:t>89620672604, </a:t>
            </a:r>
            <a:r>
              <a:rPr lang="en-US" dirty="0" smtClean="0">
                <a:hlinkClick r:id="rId3"/>
              </a:rPr>
              <a:t>pilovalarisa@yandex.ru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726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Gala</dc:creator>
  <cp:lastModifiedBy>mono1</cp:lastModifiedBy>
  <cp:revision>12</cp:revision>
  <dcterms:created xsi:type="dcterms:W3CDTF">2023-05-30T11:57:02Z</dcterms:created>
  <dcterms:modified xsi:type="dcterms:W3CDTF">2023-06-19T11:04:12Z</dcterms:modified>
</cp:coreProperties>
</file>