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306" r:id="rId3"/>
    <p:sldId id="282" r:id="rId4"/>
    <p:sldId id="274" r:id="rId5"/>
    <p:sldId id="289" r:id="rId6"/>
    <p:sldId id="307" r:id="rId7"/>
    <p:sldId id="315" r:id="rId8"/>
    <p:sldId id="316" r:id="rId9"/>
    <p:sldId id="298" r:id="rId10"/>
    <p:sldId id="302" r:id="rId11"/>
    <p:sldId id="305" r:id="rId12"/>
    <p:sldId id="28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B870B"/>
    <a:srgbClr val="BCFDA5"/>
    <a:srgbClr val="2F9D2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7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DE2779-CF43-489C-9B2A-703FF18E7697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0BB7B-C649-43D8-AD38-DE621DEF26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0C968A-4AB6-40D3-88FC-18D4634644DD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2F540-B04B-4D5D-BB4F-398D568DE8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14112-65FA-4B19-88F8-3D942E29BC3D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9EEA4B-DD61-42DD-82FF-2C729B2CFF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EC4C6-5E68-4645-A1B1-C70805986D38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44EC7-3408-4CA2-91BA-39F4FBAFC0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1D8476-141F-4AD0-812A-22DA051E3B3C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62BDE-952D-436F-B461-16D2271A08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A02453-049E-48D7-81ED-ED009FF3871C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E7CB0-54B1-4035-8837-F4278ADEC3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6B0C9A-1234-4646-A9C6-7B472BFA6CFF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0B29D-10A1-4A88-A058-0A6EC998BC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3A7D04-B789-4AF9-8722-289287CA84AD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E2DDB-563E-418F-8EAD-42E9D84F28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CA9826-3534-4B0B-8294-DAA4E78735FE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81D66-DC9A-4507-92E3-E90403A497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801-51B5-4ABD-9F2D-B907496ED513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6ABC5C-F34A-4F10-A8DE-661E0FD00B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440CFF-1D92-454A-A223-135BE7710229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13FD09-3D2F-449F-9442-1830AA254F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4A65C81-80FF-49FE-90C1-C6113AFFD3CB}" type="datetimeFigureOut">
              <a:rPr lang="ru-RU" smtClean="0"/>
              <a:pPr>
                <a:defRPr/>
              </a:pPr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164BA6-F0FD-42FF-86CB-30D4DB24DD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189" y="188640"/>
            <a:ext cx="7343775" cy="177323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6000" b="1" kern="50" dirty="0">
                <a:ea typeface="DejaVu Sans"/>
              </a:rPr>
              <a:t>Финансовое воспитание начинается с семьи!</a:t>
            </a:r>
            <a:endParaRPr lang="ru-RU" sz="6000" b="1" dirty="0">
              <a:latin typeface="Times New Roman" panose="02020603050405020304" pitchFamily="18" charset="0"/>
              <a:ea typeface="GungsuhChe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3076" name="Picture 4" descr="Картинка 20 из 2024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5190" y="2132856"/>
            <a:ext cx="73437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48965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Чтобы грамотно управлять финансами, необходимо осуществлять краткосрочное и долгосрочное планирование расходов и доходов семьи (в том числе и своих личных).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Для эффективного управления финансами семьи необходимо вести семейный бюджет (совокупный план доходов и расходов на определённый период).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составлении бюджета необходимо стремиться соблюдать примерное равенство его доходной и расходной статей; желательно, чтобы доходы превышали расходы на 10% (профицит).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712968" cy="52682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 какого возраста у ребёнка должен быть свой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бюджет?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должен поступить ребёнок, если сумел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(например, выступая на спортивных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выиграв творческий конкурс): отдать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потратить по своему усмотрению?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важнее для семьи: тратить деньги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текущее потребление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покупку одежды, обуви, бытовой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компьютера) или вкладывать в капитальные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(в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квартиры, дачи, автомобиля)?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5832648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Я предлагаю вам заглянуть в одну семью и посмотреть, как супруги распределяют семейный бюджет.</a:t>
            </a: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Муж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Я рассчитывал отложить деньги, чтобы купить ботинки. Ведь скоро осень, пойдут дожди, и мне нечего будет надеть.</a:t>
            </a: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Жена.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Неужели ты хочешь, чтобы я ходила на работу пешком?! Сейчас мы отремонтируем машину, а ботинки мы купим потом.</a:t>
            </a: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Муж.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Ну, в таком случае я не успею купить их до холодов. Мне что - мерзнуть?!</a:t>
            </a: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Жена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А мне пешком ходить?</a:t>
            </a:r>
          </a:p>
          <a:p>
            <a:pPr marL="0" indent="0">
              <a:buNone/>
            </a:pP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из супругов прав? На что нужно потратить деньги?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богатств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192688" cy="616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335838" cy="1325563"/>
          </a:xfrm>
        </p:spPr>
        <p:txBody>
          <a:bodyPr>
            <a:noAutofit/>
          </a:bodyPr>
          <a:lstStyle/>
          <a:p>
            <a:pPr algn="just"/>
            <a:r>
              <a:rPr lang="ru-RU" sz="2800" b="1" i="1" u="sng" dirty="0">
                <a:latin typeface="Times New Roman" panose="02020603050405020304"/>
                <a:ea typeface="Times New Roman" panose="02020603050405020304"/>
              </a:rPr>
              <a:t>Финансы-</a:t>
            </a:r>
            <a:r>
              <a:rPr lang="ru-RU" sz="2800" b="1" u="sng" dirty="0">
                <a:latin typeface="Times New Roman" panose="02020603050405020304"/>
                <a:ea typeface="Times New Roman" panose="02020603050405020304"/>
              </a:rPr>
              <a:t> </a:t>
            </a:r>
            <a:r>
              <a:rPr lang="ru-RU" sz="2800" b="1" dirty="0">
                <a:latin typeface="Times New Roman" panose="02020603050405020304"/>
                <a:ea typeface="Times New Roman" panose="02020603050405020304"/>
              </a:rPr>
              <a:t>совокупность всех материальных ресурсов (в денежной форме), которые находятся во владении субъекта экономики: индивида, организации, бизнеса или государства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2132856"/>
            <a:ext cx="4392488" cy="418812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i="1" u="sng" kern="0" dirty="0">
                <a:latin typeface="Times New Roman" panose="02020603050405020304"/>
                <a:ea typeface="Times New Roman" panose="02020603050405020304"/>
              </a:rPr>
              <a:t>Богатство</a:t>
            </a:r>
            <a:r>
              <a:rPr lang="ru-RU" sz="2800" b="1" kern="0" dirty="0">
                <a:latin typeface="Times New Roman" panose="02020603050405020304"/>
                <a:ea typeface="Times New Roman" panose="02020603050405020304"/>
              </a:rPr>
              <a:t>- изобилие у человека или общества нематериальных и материальных ценностей (таких, как деньги, средства производства, недвижимость или личное имущество), превышающее жизненные потребности человека (достаток). </a:t>
            </a:r>
            <a:endParaRPr lang="ru-RU" sz="2800" kern="50" dirty="0">
              <a:latin typeface="Times New Roman" panose="02020603050405020304"/>
              <a:ea typeface="DejaVu Sans"/>
            </a:endParaRPr>
          </a:p>
          <a:p>
            <a:pPr marL="0" lv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5724128" y="2204864"/>
            <a:ext cx="3096344" cy="3972099"/>
          </a:xfrm>
        </p:spPr>
        <p:txBody>
          <a:bodyPr>
            <a:no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b="1" i="1" u="sng" kern="0" dirty="0">
                <a:latin typeface="Times New Roman" panose="02020603050405020304"/>
                <a:ea typeface="Times New Roman" panose="02020603050405020304"/>
              </a:rPr>
              <a:t>Бедность</a:t>
            </a:r>
            <a:r>
              <a:rPr lang="ru-RU" sz="2800" b="1" kern="0" dirty="0">
                <a:latin typeface="Times New Roman" panose="02020603050405020304"/>
                <a:ea typeface="Times New Roman" panose="02020603050405020304"/>
              </a:rPr>
              <a:t>- </a:t>
            </a:r>
            <a:r>
              <a:rPr lang="ru-RU" sz="2800" b="1" kern="0" dirty="0" smtClean="0">
                <a:latin typeface="Times New Roman" panose="02020603050405020304"/>
                <a:ea typeface="Times New Roman" panose="02020603050405020304"/>
              </a:rPr>
              <a:t>отсутствие у человека минимальных материальных ценностей, </a:t>
            </a:r>
            <a:r>
              <a:rPr lang="ru-RU" sz="2800" b="1" kern="0" dirty="0">
                <a:latin typeface="Times New Roman" panose="02020603050405020304"/>
                <a:ea typeface="Times New Roman" panose="02020603050405020304"/>
              </a:rPr>
              <a:t>необходимых для жизни.</a:t>
            </a:r>
            <a:endParaRPr lang="ru-RU" sz="2800" kern="50" dirty="0">
              <a:latin typeface="Times New Roman" panose="02020603050405020304"/>
              <a:ea typeface="DejaVu Sans"/>
            </a:endParaRPr>
          </a:p>
          <a:p>
            <a:endParaRPr lang="ru-RU" sz="28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+ Расходы = Бюджет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2" descr="Картинка 382 из 4041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1196975"/>
            <a:ext cx="75501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764705"/>
            <a:ext cx="8191822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семьи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финансовый план семьи, составляющий доходы и расходы семьи за определенный период времени (месяц, год).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47650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Доходы и расходы семьи</a:t>
            </a:r>
            <a:endParaRPr lang="ru-RU" dirty="0">
              <a:latin typeface="Arial Black" panose="020B0A040201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323528" y="1484785"/>
          <a:ext cx="8568952" cy="53213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40583"/>
                <a:gridCol w="4128369"/>
              </a:tblGrid>
              <a:tr h="298560">
                <a:tc>
                  <a:txBody>
                    <a:bodyPr/>
                    <a:lstStyle/>
                    <a:p>
                      <a:pPr>
                        <a:spcBef>
                          <a:spcPts val="595"/>
                        </a:spcBef>
                        <a:spcAft>
                          <a:spcPts val="0"/>
                        </a:spcAft>
                        <a:tabLst>
                          <a:tab pos="391160" algn="l"/>
                        </a:tabLs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Сбор</a:t>
                      </a:r>
                      <a:r>
                        <a:rPr lang="ru-RU" sz="1800" kern="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грибов, ягод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r>
                        <a:rPr lang="ru-RU" sz="1800" kern="0" spc="-2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продажа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рынке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391160" algn="l"/>
                        </a:tabLs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Оплата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коммунальных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платежей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298560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Зарплата</a:t>
                      </a:r>
                      <a:r>
                        <a:rPr lang="ru-RU" sz="1800" kern="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родителей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91160" algn="l"/>
                        </a:tabLs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Поездка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больницу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r>
                        <a:rPr lang="ru-RU" sz="1800" kern="0" spc="-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врачу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298560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Выигрыш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лотерею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Покупка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костюма</a:t>
                      </a:r>
                      <a:r>
                        <a:rPr lang="ru-RU" sz="1800" kern="0" spc="-1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для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мамы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97121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Проценты</a:t>
                      </a:r>
                      <a:r>
                        <a:rPr lang="ru-RU" sz="1800" kern="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сберегательным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вкладам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Покупка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новой</a:t>
                      </a:r>
                      <a:r>
                        <a:rPr lang="ru-RU" sz="1800" kern="0" spc="-1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книги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97121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Продажа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картофеля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со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своего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огорода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Поездка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пикник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11244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Премия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маме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за</a:t>
                      </a:r>
                      <a:r>
                        <a:rPr lang="ru-RU" sz="1800" kern="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хорошую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работу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Оплата услуг репетитора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298560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Детское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пособие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Покупка</a:t>
                      </a:r>
                      <a:r>
                        <a:rPr lang="ru-RU" sz="1800" kern="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продуктов</a:t>
                      </a:r>
                      <a:r>
                        <a:rPr lang="ru-RU" sz="1800" kern="0" spc="-2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питания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298560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Получение</a:t>
                      </a:r>
                      <a:r>
                        <a:rPr lang="ru-RU" sz="1800" kern="0" spc="-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наследства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Поход</a:t>
                      </a:r>
                      <a:r>
                        <a:rPr lang="ru-RU" sz="1800" kern="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kern="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кинотеатр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97121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Продажа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саженцев цветов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Оформление</a:t>
                      </a:r>
                      <a:r>
                        <a:rPr lang="ru-RU" sz="1800" kern="0" spc="-20" dirty="0">
                          <a:solidFill>
                            <a:schemeClr val="tx1"/>
                          </a:solidFill>
                          <a:effectLst/>
                        </a:rPr>
                        <a:t> интернет-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подписки на просмотр фильмов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97121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Денежная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помощь,</a:t>
                      </a:r>
                      <a:r>
                        <a:rPr lang="ru-RU" sz="1800" kern="0" spc="-2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оказываемая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семье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государством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Поездка на море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597121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Деньги,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полученные</a:t>
                      </a:r>
                      <a:r>
                        <a:rPr lang="ru-RU" sz="1800" kern="0" spc="-1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от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продажи</a:t>
                      </a:r>
                      <a:r>
                        <a:rPr lang="ru-RU" sz="1800" kern="0" spc="-1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фруктов</a:t>
                      </a:r>
                      <a:r>
                        <a:rPr lang="ru-RU" sz="1800" kern="0" spc="-1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r>
                        <a:rPr lang="ru-RU" sz="1800" kern="0" spc="-5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садового</a:t>
                      </a:r>
                      <a:r>
                        <a:rPr lang="ru-RU" sz="1800" kern="0" spc="-2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участка</a:t>
                      </a:r>
                      <a:endParaRPr lang="ru-RU" sz="1800" kern="5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Подарок на </a:t>
                      </a:r>
                      <a:r>
                        <a:rPr lang="ru-RU" sz="1800" kern="0">
                          <a:solidFill>
                            <a:schemeClr val="tx1"/>
                          </a:solidFill>
                          <a:effectLst/>
                        </a:rPr>
                        <a:t>день </a:t>
                      </a:r>
                      <a:r>
                        <a:rPr lang="ru-RU" sz="1800" kern="0" smtClean="0">
                          <a:solidFill>
                            <a:schemeClr val="tx1"/>
                          </a:solidFill>
                          <a:effectLst/>
                        </a:rPr>
                        <a:t>рождения </a:t>
                      </a:r>
                      <a:r>
                        <a:rPr lang="ru-RU" sz="1800" kern="0" dirty="0">
                          <a:solidFill>
                            <a:schemeClr val="tx1"/>
                          </a:solidFill>
                          <a:effectLst/>
                        </a:rPr>
                        <a:t>дочке</a:t>
                      </a:r>
                      <a:endParaRPr lang="ru-RU" sz="18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  <a:tr h="331734"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2000" kern="0" dirty="0">
                          <a:solidFill>
                            <a:schemeClr val="tx1"/>
                          </a:solidFill>
                          <a:effectLst/>
                        </a:rPr>
                        <a:t>Оказание услуг репетитора</a:t>
                      </a:r>
                      <a:endParaRPr lang="ru-RU" sz="20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83870">
                        <a:spcBef>
                          <a:spcPts val="630"/>
                        </a:spcBef>
                        <a:spcAft>
                          <a:spcPts val="0"/>
                        </a:spcAft>
                      </a:pPr>
                      <a:r>
                        <a:rPr lang="ru-RU" sz="2000" kern="0" dirty="0">
                          <a:solidFill>
                            <a:schemeClr val="tx1"/>
                          </a:solidFill>
                          <a:effectLst/>
                        </a:rPr>
                        <a:t>Годовой абонемент в бассейн</a:t>
                      </a:r>
                      <a:endParaRPr lang="ru-RU" sz="20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/>
                        <a:ea typeface="DejaVu San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5139748" cy="4104456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9700" y="44450"/>
            <a:ext cx="3879215" cy="517271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086246"/>
            <a:ext cx="3407256" cy="2555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Достоинства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047806" cy="476418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1.Избушка обладает мобильностью (в отличие от других видов жилья);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2.Избушка способна выполнять разнообразные команды владельца, отданные на обычном языке (по сути это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смарт-дом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»);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3.Избушка выполнена из натуральных материалов и расположена в экологически чистом волшебном лесу (что способствует сохранению здоровья владельца)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4.Избушку можно использовать не только как жилье, но получать дополнительный доход за счёт показа туристам (музейный экспонат), т. к. она имеет большую историческую ценность: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5.Избушка выполнена в классическом древнерусском стиле с использованием древних технологий и материалов;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6.В избушке жил такой известный исторический персонаж - Баба-Яга.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606" y="1257325"/>
            <a:ext cx="4663430" cy="9604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УПРАВЛЯЮТ МНОЙ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2473"/>
            <a:ext cx="3744416" cy="595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УПРАВЛЯЮ ДЕНЬГАМИ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gregpare.com/wp-content/uploads/2017/07/10609226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948824" cy="389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571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Финансовое воспитание начинается с семьи!</vt:lpstr>
      <vt:lpstr>Слайд 2</vt:lpstr>
      <vt:lpstr>Финансы- совокупность всех материальных ресурсов (в денежной форме), которые находятся во владении субъекта экономики: индивида, организации, бизнеса или государства</vt:lpstr>
      <vt:lpstr> Доходы + Расходы = Бюджет</vt:lpstr>
      <vt:lpstr>Слайд 5</vt:lpstr>
      <vt:lpstr>Доходы и расходы семьи</vt:lpstr>
      <vt:lpstr>Слайд 7</vt:lpstr>
      <vt:lpstr>Достоинства</vt:lpstr>
      <vt:lpstr>ДЕНЬГИ УПРАВЛЯЮТ МНОЙ</vt:lpstr>
      <vt:lpstr>ВЫВОДЫ: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</dc:title>
  <dc:creator>кусковы</dc:creator>
  <cp:lastModifiedBy>1-09</cp:lastModifiedBy>
  <cp:revision>81</cp:revision>
  <dcterms:created xsi:type="dcterms:W3CDTF">2012-01-16T08:44:00Z</dcterms:created>
  <dcterms:modified xsi:type="dcterms:W3CDTF">2024-10-10T09:21:03Z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398C5DA156AD45B3BA3B0B94D4DA4C69_12</vt:lpwstr>
  </property>
  <property fmtid="{D5CDD505-2E9C-101B-9397-08002B2CF9AE}" pid="3" name="KSOProductBuildVer">
    <vt:lpwstr>1049-12.2.0.18283</vt:lpwstr>
  </property>
</Properties>
</file>