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4.svg" ContentType="image/svg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59" r:id="rId4"/>
    <p:sldId id="261" r:id="rId5"/>
    <p:sldId id="270" r:id="rId6"/>
    <p:sldId id="268" r:id="rId7"/>
    <p:sldId id="260" r:id="rId9"/>
    <p:sldId id="263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97" userDrawn="1">
          <p15:clr>
            <a:srgbClr val="A4A3A4"/>
          </p15:clr>
        </p15:guide>
        <p15:guide id="3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3" autoAdjust="0"/>
    <p:restoredTop sz="94660"/>
  </p:normalViewPr>
  <p:slideViewPr>
    <p:cSldViewPr showGuides="1">
      <p:cViewPr>
        <p:scale>
          <a:sx n="50" d="100"/>
          <a:sy n="50" d="100"/>
        </p:scale>
        <p:origin x="-1925" y="-1162"/>
      </p:cViewPr>
      <p:guideLst>
        <p:guide orient="horz" pos="1933"/>
        <p:guide pos="3897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70532-FA60-4D1C-B7F9-D448DCC268E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402AE-664F-4867-AE60-BA56713660A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 встречу в Семейную гостиную приглашены родители и учащиеся 5-тых классов. Родители и дети были распределены в "финансовые семьи" случайным образом. Командам необходимо было пройти много испытаний, зарабатывая баллы. В программу были включены подвижные игры , интерактивные задания на тему финансов.</a:t>
            </a:r>
            <a:br>
              <a:rPr lang="ru-RU" altLang="ru-RU" smtClean="0"/>
            </a:br>
            <a:r>
              <a:rPr lang="ru-RU" altLang="ru-RU" smtClean="0"/>
              <a:t>Команды получали задания различной сложности, которые помогали им развивать навыки финансового мышления, принимать решения на основе оценки рисков, планировать и грамотно использовать свои средства.</a:t>
            </a:r>
            <a:br>
              <a:rPr lang="ru-RU" altLang="ru-RU" smtClean="0"/>
            </a:br>
            <a:r>
              <a:rPr lang="ru-RU" altLang="ru-RU" smtClean="0"/>
              <a:t>Игры, связанные с деньгами и финансовым планированием, очень познавательные и полезные для детей. Они помогают развить навыки бюджетирования, планирования и принятия решений. Подобные игры также способствуют общению и сотрудничеству в семье.</a:t>
            </a:r>
            <a:br>
              <a:rPr lang="ru-RU" altLang="ru-RU" smtClean="0"/>
            </a:br>
            <a:r>
              <a:rPr lang="ru-RU" altLang="ru-RU" smtClean="0"/>
              <a:t>В игре о расходах и доходах, можно разделить деньги на обязательные и необязательные расходы, чтобы показать детям, как важно распределять свои доходы и учить их принимать решения о том, на что тратить деньги.  Такие игры не только развлекательны, но и способствуют формированию финансовой грамотности у детей, чему они в будущем могут только быть признательны.</a:t>
            </a:r>
            <a:br>
              <a:rPr lang="ru-RU" altLang="ru-RU" smtClean="0"/>
            </a:br>
            <a:r>
              <a:rPr lang="ru-RU" altLang="ru-RU" smtClean="0"/>
              <a:t>В конце мероприятия была проведена церемония награждения, где всем были вручены памятные подарки. Организаторы встречи Пылова Лариса Юрьевна и Тарханова Анна Михайловна поблагодарили собравшихся за теплую встречу.</a:t>
            </a:r>
            <a:br>
              <a:rPr lang="ru-RU" altLang="ru-RU" smtClean="0"/>
            </a:br>
            <a:r>
              <a:rPr lang="ru-RU" altLang="ru-RU" smtClean="0"/>
              <a:t>Такая встреча позволяет родителям и детям весело и познавательно провести время вместе, развивая важные навыки финансовой грамотности. Она также помогает укрепить взаимоотношения между родителями и детьми, создать атмосферу доверия и взаимопонимания в семье.</a:t>
            </a: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0850" algn="l"/>
                <a:tab pos="904875" algn="l"/>
                <a:tab pos="1358900" algn="l"/>
                <a:tab pos="1812925" algn="l"/>
                <a:tab pos="2266950" algn="l"/>
                <a:tab pos="2720975" algn="l"/>
                <a:tab pos="3175000" algn="l"/>
                <a:tab pos="3629025" algn="l"/>
                <a:tab pos="4084320" algn="l"/>
                <a:tab pos="4538345" algn="l"/>
                <a:tab pos="4992370" algn="l"/>
                <a:tab pos="5446395" algn="l"/>
                <a:tab pos="5900420" algn="l"/>
                <a:tab pos="6354445" algn="l"/>
                <a:tab pos="6808470" algn="l"/>
                <a:tab pos="7262495" algn="l"/>
                <a:tab pos="7716520" algn="l"/>
                <a:tab pos="8172450" algn="l"/>
                <a:tab pos="8626475" algn="l"/>
                <a:tab pos="9080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0850" algn="l"/>
                <a:tab pos="904875" algn="l"/>
                <a:tab pos="1358900" algn="l"/>
                <a:tab pos="1812925" algn="l"/>
                <a:tab pos="2266950" algn="l"/>
                <a:tab pos="2720975" algn="l"/>
                <a:tab pos="3175000" algn="l"/>
                <a:tab pos="3629025" algn="l"/>
                <a:tab pos="4084320" algn="l"/>
                <a:tab pos="4538345" algn="l"/>
                <a:tab pos="4992370" algn="l"/>
                <a:tab pos="5446395" algn="l"/>
                <a:tab pos="5900420" algn="l"/>
                <a:tab pos="6354445" algn="l"/>
                <a:tab pos="6808470" algn="l"/>
                <a:tab pos="7262495" algn="l"/>
                <a:tab pos="7716520" algn="l"/>
                <a:tab pos="8172450" algn="l"/>
                <a:tab pos="8626475" algn="l"/>
                <a:tab pos="9080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0850" algn="l"/>
                <a:tab pos="904875" algn="l"/>
                <a:tab pos="1358900" algn="l"/>
                <a:tab pos="1812925" algn="l"/>
                <a:tab pos="2266950" algn="l"/>
                <a:tab pos="2720975" algn="l"/>
                <a:tab pos="3175000" algn="l"/>
                <a:tab pos="3629025" algn="l"/>
                <a:tab pos="4084320" algn="l"/>
                <a:tab pos="4538345" algn="l"/>
                <a:tab pos="4992370" algn="l"/>
                <a:tab pos="5446395" algn="l"/>
                <a:tab pos="5900420" algn="l"/>
                <a:tab pos="6354445" algn="l"/>
                <a:tab pos="6808470" algn="l"/>
                <a:tab pos="7262495" algn="l"/>
                <a:tab pos="7716520" algn="l"/>
                <a:tab pos="8172450" algn="l"/>
                <a:tab pos="8626475" algn="l"/>
                <a:tab pos="9080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0850" algn="l"/>
                <a:tab pos="904875" algn="l"/>
                <a:tab pos="1358900" algn="l"/>
                <a:tab pos="1812925" algn="l"/>
                <a:tab pos="2266950" algn="l"/>
                <a:tab pos="2720975" algn="l"/>
                <a:tab pos="3175000" algn="l"/>
                <a:tab pos="3629025" algn="l"/>
                <a:tab pos="4084320" algn="l"/>
                <a:tab pos="4538345" algn="l"/>
                <a:tab pos="4992370" algn="l"/>
                <a:tab pos="5446395" algn="l"/>
                <a:tab pos="5900420" algn="l"/>
                <a:tab pos="6354445" algn="l"/>
                <a:tab pos="6808470" algn="l"/>
                <a:tab pos="7262495" algn="l"/>
                <a:tab pos="7716520" algn="l"/>
                <a:tab pos="8172450" algn="l"/>
                <a:tab pos="8626475" algn="l"/>
                <a:tab pos="9080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0850" algn="l"/>
                <a:tab pos="904875" algn="l"/>
                <a:tab pos="1358900" algn="l"/>
                <a:tab pos="1812925" algn="l"/>
                <a:tab pos="2266950" algn="l"/>
                <a:tab pos="2720975" algn="l"/>
                <a:tab pos="3175000" algn="l"/>
                <a:tab pos="3629025" algn="l"/>
                <a:tab pos="4084320" algn="l"/>
                <a:tab pos="4538345" algn="l"/>
                <a:tab pos="4992370" algn="l"/>
                <a:tab pos="5446395" algn="l"/>
                <a:tab pos="5900420" algn="l"/>
                <a:tab pos="6354445" algn="l"/>
                <a:tab pos="6808470" algn="l"/>
                <a:tab pos="7262495" algn="l"/>
                <a:tab pos="7716520" algn="l"/>
                <a:tab pos="8172450" algn="l"/>
                <a:tab pos="8626475" algn="l"/>
                <a:tab pos="9080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628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4875" algn="l"/>
                <a:tab pos="1358900" algn="l"/>
                <a:tab pos="1812925" algn="l"/>
                <a:tab pos="2266950" algn="l"/>
                <a:tab pos="2720975" algn="l"/>
                <a:tab pos="3175000" algn="l"/>
                <a:tab pos="3629025" algn="l"/>
                <a:tab pos="4084320" algn="l"/>
                <a:tab pos="4538345" algn="l"/>
                <a:tab pos="4992370" algn="l"/>
                <a:tab pos="5446395" algn="l"/>
                <a:tab pos="5900420" algn="l"/>
                <a:tab pos="6354445" algn="l"/>
                <a:tab pos="6808470" algn="l"/>
                <a:tab pos="7262495" algn="l"/>
                <a:tab pos="7716520" algn="l"/>
                <a:tab pos="8172450" algn="l"/>
                <a:tab pos="8626475" algn="l"/>
                <a:tab pos="9080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628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4875" algn="l"/>
                <a:tab pos="1358900" algn="l"/>
                <a:tab pos="1812925" algn="l"/>
                <a:tab pos="2266950" algn="l"/>
                <a:tab pos="2720975" algn="l"/>
                <a:tab pos="3175000" algn="l"/>
                <a:tab pos="3629025" algn="l"/>
                <a:tab pos="4084320" algn="l"/>
                <a:tab pos="4538345" algn="l"/>
                <a:tab pos="4992370" algn="l"/>
                <a:tab pos="5446395" algn="l"/>
                <a:tab pos="5900420" algn="l"/>
                <a:tab pos="6354445" algn="l"/>
                <a:tab pos="6808470" algn="l"/>
                <a:tab pos="7262495" algn="l"/>
                <a:tab pos="7716520" algn="l"/>
                <a:tab pos="8172450" algn="l"/>
                <a:tab pos="8626475" algn="l"/>
                <a:tab pos="9080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628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4875" algn="l"/>
                <a:tab pos="1358900" algn="l"/>
                <a:tab pos="1812925" algn="l"/>
                <a:tab pos="2266950" algn="l"/>
                <a:tab pos="2720975" algn="l"/>
                <a:tab pos="3175000" algn="l"/>
                <a:tab pos="3629025" algn="l"/>
                <a:tab pos="4084320" algn="l"/>
                <a:tab pos="4538345" algn="l"/>
                <a:tab pos="4992370" algn="l"/>
                <a:tab pos="5446395" algn="l"/>
                <a:tab pos="5900420" algn="l"/>
                <a:tab pos="6354445" algn="l"/>
                <a:tab pos="6808470" algn="l"/>
                <a:tab pos="7262495" algn="l"/>
                <a:tab pos="7716520" algn="l"/>
                <a:tab pos="8172450" algn="l"/>
                <a:tab pos="8626475" algn="l"/>
                <a:tab pos="9080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628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4875" algn="l"/>
                <a:tab pos="1358900" algn="l"/>
                <a:tab pos="1812925" algn="l"/>
                <a:tab pos="2266950" algn="l"/>
                <a:tab pos="2720975" algn="l"/>
                <a:tab pos="3175000" algn="l"/>
                <a:tab pos="3629025" algn="l"/>
                <a:tab pos="4084320" algn="l"/>
                <a:tab pos="4538345" algn="l"/>
                <a:tab pos="4992370" algn="l"/>
                <a:tab pos="5446395" algn="l"/>
                <a:tab pos="5900420" algn="l"/>
                <a:tab pos="6354445" algn="l"/>
                <a:tab pos="6808470" algn="l"/>
                <a:tab pos="7262495" algn="l"/>
                <a:tab pos="7716520" algn="l"/>
                <a:tab pos="8172450" algn="l"/>
                <a:tab pos="8626475" algn="l"/>
                <a:tab pos="9080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628650"/>
            <a:fld id="{7B88AB3B-69ED-40D6-9D53-5233DBEBE65B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B6E9-DAE3-4C7B-A867-09C18FBDD7F1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Полилиния: фигура 5"/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png"/><Relationship Id="rId15" Type="http://schemas.openxmlformats.org/officeDocument/2006/relationships/hyperlink" Target="https://presentation-creation.ru/" TargetMode="Externa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/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5.jpe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hyperlink" Target="http://www.aginskayasosh2.ru/index/finansovaja_gramotnost/0-511" TargetMode="External"/><Relationship Id="rId2" Type="http://schemas.openxmlformats.org/officeDocument/2006/relationships/hyperlink" Target="http://www.aginskayasosh2.ru/index/kraevoj_finansovyj_festival_2021/0-495" TargetMode="External"/><Relationship Id="rId1" Type="http://schemas.openxmlformats.org/officeDocument/2006/relationships/hyperlink" Target="http://www.aginskayasosh2.ru/index/kraevoj_finansovyj_festival_2022/0-51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/>
          <p:cNvSpPr/>
          <p:nvPr/>
        </p:nvSpPr>
        <p:spPr>
          <a:xfrm rot="10800000">
            <a:off x="-1" y="-61352"/>
            <a:ext cx="8076000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363364">
            <a:off x="5415611" y="2827379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-1" fmla="*/ 32 w 540000"/>
              <a:gd name="connsiteY0-2" fmla="*/ 222006 h 5400000"/>
              <a:gd name="connsiteX1-3" fmla="*/ 540000 w 540000"/>
              <a:gd name="connsiteY1-4" fmla="*/ 0 h 5400000"/>
              <a:gd name="connsiteX2-5" fmla="*/ 540000 w 540000"/>
              <a:gd name="connsiteY2-6" fmla="*/ 5400000 h 5400000"/>
              <a:gd name="connsiteX3-7" fmla="*/ 0 w 540000"/>
              <a:gd name="connsiteY3-8" fmla="*/ 5400000 h 5400000"/>
              <a:gd name="connsiteX4-9" fmla="*/ 32 w 540000"/>
              <a:gd name="connsiteY4-10" fmla="*/ 222006 h 5400000"/>
              <a:gd name="connsiteX0-11" fmla="*/ 32 w 569591"/>
              <a:gd name="connsiteY0-12" fmla="*/ 222006 h 5400000"/>
              <a:gd name="connsiteX1-13" fmla="*/ 540000 w 569591"/>
              <a:gd name="connsiteY1-14" fmla="*/ 0 h 5400000"/>
              <a:gd name="connsiteX2-15" fmla="*/ 569591 w 569591"/>
              <a:gd name="connsiteY2-16" fmla="*/ 5094866 h 5400000"/>
              <a:gd name="connsiteX3-17" fmla="*/ 0 w 569591"/>
              <a:gd name="connsiteY3-18" fmla="*/ 5400000 h 5400000"/>
              <a:gd name="connsiteX4-19" fmla="*/ 32 w 569591"/>
              <a:gd name="connsiteY4-20" fmla="*/ 222006 h 540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1000" y="1989000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403" y="1029001"/>
            <a:ext cx="6191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Разработчик практики: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259000"/>
            <a:ext cx="5489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МБОУ «Агинская СОШ № 2»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654000"/>
            <a:ext cx="4635000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" lvl="0" algn="ctr">
              <a:spcBef>
                <a:spcPts val="1060"/>
              </a:spcBef>
            </a:pPr>
            <a:r>
              <a:rPr lang="ru-RU" sz="2800" b="1" kern="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Семейная</a:t>
            </a:r>
            <a:r>
              <a:rPr lang="ru-RU" sz="2800" b="1" kern="0" spc="-3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800" b="1" kern="0" spc="-1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гостиная</a:t>
            </a:r>
            <a:endParaRPr lang="ru-RU" sz="2800" kern="0" dirty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 marR="5080" lvl="0" indent="91440" algn="ctr">
              <a:spcBef>
                <a:spcPts val="965"/>
              </a:spcBef>
            </a:pPr>
            <a:r>
              <a:rPr lang="ru-RU" sz="2800" b="1" kern="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как</a:t>
            </a:r>
            <a:r>
              <a:rPr lang="ru-RU" sz="2800" b="1" kern="0" spc="-5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800" b="1" kern="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форма</a:t>
            </a:r>
            <a:r>
              <a:rPr lang="ru-RU" sz="2800" b="1" kern="0" spc="-2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800" b="1" kern="0" spc="-25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эффективного </a:t>
            </a:r>
            <a:r>
              <a:rPr lang="ru-RU" sz="2800" b="1" kern="0" spc="-2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сотрудничества</a:t>
            </a:r>
            <a:r>
              <a:rPr lang="ru-RU" sz="2800" b="1" kern="0" spc="-105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800" b="1" kern="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и</a:t>
            </a:r>
            <a:r>
              <a:rPr lang="ru-RU" sz="2800" b="1" kern="0" spc="-4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800" b="1" kern="0" spc="-1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повышения родительской</a:t>
            </a:r>
            <a:r>
              <a:rPr lang="ru-RU" sz="2800" b="1" kern="0" spc="-114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800" b="1" kern="0" spc="-1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компетентности</a:t>
            </a:r>
            <a:r>
              <a:rPr lang="ru-RU" sz="2800" b="1" kern="0" spc="-1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000" y="2619000"/>
            <a:ext cx="6851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Наименование практики: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Шестиугольник 39"/>
          <p:cNvSpPr/>
          <p:nvPr/>
        </p:nvSpPr>
        <p:spPr>
          <a:xfrm>
            <a:off x="7184161" y="1664934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363364">
            <a:off x="5674095" y="-354265"/>
            <a:ext cx="511263" cy="514111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-1" fmla="*/ 0 w 540000"/>
              <a:gd name="connsiteY0-2" fmla="*/ 0 h 5400000"/>
              <a:gd name="connsiteX1-3" fmla="*/ 540000 w 540000"/>
              <a:gd name="connsiteY1-4" fmla="*/ 0 h 5400000"/>
              <a:gd name="connsiteX2-5" fmla="*/ 483936 w 540000"/>
              <a:gd name="connsiteY2-6" fmla="*/ 5266123 h 5400000"/>
              <a:gd name="connsiteX3-7" fmla="*/ 0 w 540000"/>
              <a:gd name="connsiteY3-8" fmla="*/ 5400000 h 5400000"/>
              <a:gd name="connsiteX4-9" fmla="*/ 0 w 540000"/>
              <a:gd name="connsiteY4-10" fmla="*/ 0 h 5400000"/>
              <a:gd name="connsiteX0-11" fmla="*/ 0 w 540000"/>
              <a:gd name="connsiteY0-12" fmla="*/ 0 h 5400000"/>
              <a:gd name="connsiteX1-13" fmla="*/ 540000 w 540000"/>
              <a:gd name="connsiteY1-14" fmla="*/ 0 h 5400000"/>
              <a:gd name="connsiteX2-15" fmla="*/ 457468 w 540000"/>
              <a:gd name="connsiteY2-16" fmla="*/ 5215249 h 5400000"/>
              <a:gd name="connsiteX3-17" fmla="*/ 0 w 540000"/>
              <a:gd name="connsiteY3-18" fmla="*/ 5400000 h 5400000"/>
              <a:gd name="connsiteX4-19" fmla="*/ 0 w 540000"/>
              <a:gd name="connsiteY4-20" fmla="*/ 0 h 5400000"/>
              <a:gd name="connsiteX0-21" fmla="*/ 0 w 540000"/>
              <a:gd name="connsiteY0-22" fmla="*/ 0 h 5400000"/>
              <a:gd name="connsiteX1-23" fmla="*/ 540000 w 540000"/>
              <a:gd name="connsiteY1-24" fmla="*/ 0 h 5400000"/>
              <a:gd name="connsiteX2-25" fmla="*/ 463701 w 540000"/>
              <a:gd name="connsiteY2-26" fmla="*/ 5217802 h 5400000"/>
              <a:gd name="connsiteX3-27" fmla="*/ 0 w 540000"/>
              <a:gd name="connsiteY3-28" fmla="*/ 5400000 h 5400000"/>
              <a:gd name="connsiteX4-29" fmla="*/ 0 w 540000"/>
              <a:gd name="connsiteY4-30" fmla="*/ 0 h 5400000"/>
              <a:gd name="connsiteX0-31" fmla="*/ 0 w 540000"/>
              <a:gd name="connsiteY0-32" fmla="*/ 0 h 5400000"/>
              <a:gd name="connsiteX1-33" fmla="*/ 540000 w 540000"/>
              <a:gd name="connsiteY1-34" fmla="*/ 0 h 5400000"/>
              <a:gd name="connsiteX2-35" fmla="*/ 467531 w 540000"/>
              <a:gd name="connsiteY2-36" fmla="*/ 5208453 h 5400000"/>
              <a:gd name="connsiteX3-37" fmla="*/ 0 w 540000"/>
              <a:gd name="connsiteY3-38" fmla="*/ 5400000 h 5400000"/>
              <a:gd name="connsiteX4-39" fmla="*/ 0 w 540000"/>
              <a:gd name="connsiteY4-40" fmla="*/ 0 h 5400000"/>
              <a:gd name="connsiteX0-41" fmla="*/ 0 w 540000"/>
              <a:gd name="connsiteY0-42" fmla="*/ 0 h 5400000"/>
              <a:gd name="connsiteX1-43" fmla="*/ 540000 w 540000"/>
              <a:gd name="connsiteY1-44" fmla="*/ 0 h 5400000"/>
              <a:gd name="connsiteX2-45" fmla="*/ 465692 w 540000"/>
              <a:gd name="connsiteY2-46" fmla="*/ 5204060 h 5400000"/>
              <a:gd name="connsiteX3-47" fmla="*/ 0 w 540000"/>
              <a:gd name="connsiteY3-48" fmla="*/ 5400000 h 5400000"/>
              <a:gd name="connsiteX4-49" fmla="*/ 0 w 540000"/>
              <a:gd name="connsiteY4-50" fmla="*/ 0 h 5400000"/>
              <a:gd name="connsiteX0-51" fmla="*/ 36158 w 540000"/>
              <a:gd name="connsiteY0-52" fmla="*/ 233622 h 5400000"/>
              <a:gd name="connsiteX1-53" fmla="*/ 540000 w 540000"/>
              <a:gd name="connsiteY1-54" fmla="*/ 0 h 5400000"/>
              <a:gd name="connsiteX2-55" fmla="*/ 465692 w 540000"/>
              <a:gd name="connsiteY2-56" fmla="*/ 5204060 h 5400000"/>
              <a:gd name="connsiteX3-57" fmla="*/ 0 w 540000"/>
              <a:gd name="connsiteY3-58" fmla="*/ 5400000 h 5400000"/>
              <a:gd name="connsiteX4-59" fmla="*/ 36158 w 540000"/>
              <a:gd name="connsiteY4-60" fmla="*/ 233622 h 5400000"/>
              <a:gd name="connsiteX0-61" fmla="*/ 21991 w 540000"/>
              <a:gd name="connsiteY0-62" fmla="*/ 232632 h 5400000"/>
              <a:gd name="connsiteX1-63" fmla="*/ 540000 w 540000"/>
              <a:gd name="connsiteY1-64" fmla="*/ 0 h 5400000"/>
              <a:gd name="connsiteX2-65" fmla="*/ 465692 w 540000"/>
              <a:gd name="connsiteY2-66" fmla="*/ 5204060 h 5400000"/>
              <a:gd name="connsiteX3-67" fmla="*/ 0 w 540000"/>
              <a:gd name="connsiteY3-68" fmla="*/ 5400000 h 5400000"/>
              <a:gd name="connsiteX4-69" fmla="*/ 21991 w 540000"/>
              <a:gd name="connsiteY4-70" fmla="*/ 232632 h 5400000"/>
              <a:gd name="connsiteX0-71" fmla="*/ 21991 w 528835"/>
              <a:gd name="connsiteY0-72" fmla="*/ 191934 h 5359302"/>
              <a:gd name="connsiteX1-73" fmla="*/ 528835 w 528835"/>
              <a:gd name="connsiteY1-74" fmla="*/ 0 h 5359302"/>
              <a:gd name="connsiteX2-75" fmla="*/ 465692 w 528835"/>
              <a:gd name="connsiteY2-76" fmla="*/ 5163362 h 5359302"/>
              <a:gd name="connsiteX3-77" fmla="*/ 0 w 528835"/>
              <a:gd name="connsiteY3-78" fmla="*/ 5359302 h 5359302"/>
              <a:gd name="connsiteX4-79" fmla="*/ 21991 w 528835"/>
              <a:gd name="connsiteY4-80" fmla="*/ 191934 h 5359302"/>
              <a:gd name="connsiteX0-81" fmla="*/ 13681 w 528835"/>
              <a:gd name="connsiteY0-82" fmla="*/ 188390 h 5359302"/>
              <a:gd name="connsiteX1-83" fmla="*/ 528835 w 528835"/>
              <a:gd name="connsiteY1-84" fmla="*/ 0 h 5359302"/>
              <a:gd name="connsiteX2-85" fmla="*/ 465692 w 528835"/>
              <a:gd name="connsiteY2-86" fmla="*/ 5163362 h 5359302"/>
              <a:gd name="connsiteX3-87" fmla="*/ 0 w 528835"/>
              <a:gd name="connsiteY3-88" fmla="*/ 5359302 h 5359302"/>
              <a:gd name="connsiteX4-89" fmla="*/ 13681 w 528835"/>
              <a:gd name="connsiteY4-90" fmla="*/ 188390 h 5359302"/>
              <a:gd name="connsiteX0-91" fmla="*/ 13681 w 511263"/>
              <a:gd name="connsiteY0-92" fmla="*/ 180730 h 5351642"/>
              <a:gd name="connsiteX1-93" fmla="*/ 511263 w 511263"/>
              <a:gd name="connsiteY1-94" fmla="*/ 0 h 5351642"/>
              <a:gd name="connsiteX2-95" fmla="*/ 465692 w 511263"/>
              <a:gd name="connsiteY2-96" fmla="*/ 5155702 h 5351642"/>
              <a:gd name="connsiteX3-97" fmla="*/ 0 w 511263"/>
              <a:gd name="connsiteY3-98" fmla="*/ 5351642 h 5351642"/>
              <a:gd name="connsiteX4-99" fmla="*/ 13681 w 511263"/>
              <a:gd name="connsiteY4-100" fmla="*/ 180730 h 53516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1263" h="5351642">
                <a:moveTo>
                  <a:pt x="13681" y="180730"/>
                </a:moveTo>
                <a:lnTo>
                  <a:pt x="511263" y="0"/>
                </a:lnTo>
                <a:lnTo>
                  <a:pt x="465692" y="5155702"/>
                </a:lnTo>
                <a:lnTo>
                  <a:pt x="0" y="5351642"/>
                </a:lnTo>
                <a:cubicBezTo>
                  <a:pt x="7330" y="3629186"/>
                  <a:pt x="6351" y="1903186"/>
                  <a:pt x="13681" y="180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313466">
            <a:off x="4090142" y="2923401"/>
            <a:ext cx="671022" cy="4370613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-1" fmla="*/ 32 w 540000"/>
              <a:gd name="connsiteY0-2" fmla="*/ 222006 h 5400000"/>
              <a:gd name="connsiteX1-3" fmla="*/ 540000 w 540000"/>
              <a:gd name="connsiteY1-4" fmla="*/ 0 h 5400000"/>
              <a:gd name="connsiteX2-5" fmla="*/ 540000 w 540000"/>
              <a:gd name="connsiteY2-6" fmla="*/ 5400000 h 5400000"/>
              <a:gd name="connsiteX3-7" fmla="*/ 0 w 540000"/>
              <a:gd name="connsiteY3-8" fmla="*/ 5400000 h 5400000"/>
              <a:gd name="connsiteX4-9" fmla="*/ 32 w 540000"/>
              <a:gd name="connsiteY4-10" fmla="*/ 222006 h 5400000"/>
              <a:gd name="connsiteX0-11" fmla="*/ 32 w 540000"/>
              <a:gd name="connsiteY0-12" fmla="*/ 138230 h 5316224"/>
              <a:gd name="connsiteX1-13" fmla="*/ 537219 w 540000"/>
              <a:gd name="connsiteY1-14" fmla="*/ 0 h 5316224"/>
              <a:gd name="connsiteX2-15" fmla="*/ 540000 w 540000"/>
              <a:gd name="connsiteY2-16" fmla="*/ 5316224 h 5316224"/>
              <a:gd name="connsiteX3-17" fmla="*/ 0 w 540000"/>
              <a:gd name="connsiteY3-18" fmla="*/ 5316224 h 5316224"/>
              <a:gd name="connsiteX4-19" fmla="*/ 32 w 540000"/>
              <a:gd name="connsiteY4-20" fmla="*/ 138230 h 5316224"/>
              <a:gd name="connsiteX0-21" fmla="*/ 1332 w 540000"/>
              <a:gd name="connsiteY0-22" fmla="*/ 182433 h 5316224"/>
              <a:gd name="connsiteX1-23" fmla="*/ 537219 w 540000"/>
              <a:gd name="connsiteY1-24" fmla="*/ 0 h 5316224"/>
              <a:gd name="connsiteX2-25" fmla="*/ 540000 w 540000"/>
              <a:gd name="connsiteY2-26" fmla="*/ 5316224 h 5316224"/>
              <a:gd name="connsiteX3-27" fmla="*/ 0 w 540000"/>
              <a:gd name="connsiteY3-28" fmla="*/ 5316224 h 5316224"/>
              <a:gd name="connsiteX4-29" fmla="*/ 1332 w 540000"/>
              <a:gd name="connsiteY4-30" fmla="*/ 182433 h 5316224"/>
              <a:gd name="connsiteX0-31" fmla="*/ 1332 w 540000"/>
              <a:gd name="connsiteY0-32" fmla="*/ 197076 h 5330867"/>
              <a:gd name="connsiteX1-33" fmla="*/ 531087 w 540000"/>
              <a:gd name="connsiteY1-34" fmla="*/ 0 h 5330867"/>
              <a:gd name="connsiteX2-35" fmla="*/ 540000 w 540000"/>
              <a:gd name="connsiteY2-36" fmla="*/ 5330867 h 5330867"/>
              <a:gd name="connsiteX3-37" fmla="*/ 0 w 540000"/>
              <a:gd name="connsiteY3-38" fmla="*/ 5330867 h 5330867"/>
              <a:gd name="connsiteX4-39" fmla="*/ 1332 w 540000"/>
              <a:gd name="connsiteY4-40" fmla="*/ 197076 h 5330867"/>
              <a:gd name="connsiteX0-41" fmla="*/ 8892 w 540000"/>
              <a:gd name="connsiteY0-42" fmla="*/ 190468 h 5330867"/>
              <a:gd name="connsiteX1-43" fmla="*/ 531087 w 540000"/>
              <a:gd name="connsiteY1-44" fmla="*/ 0 h 5330867"/>
              <a:gd name="connsiteX2-45" fmla="*/ 540000 w 540000"/>
              <a:gd name="connsiteY2-46" fmla="*/ 5330867 h 5330867"/>
              <a:gd name="connsiteX3-47" fmla="*/ 0 w 540000"/>
              <a:gd name="connsiteY3-48" fmla="*/ 5330867 h 5330867"/>
              <a:gd name="connsiteX4-49" fmla="*/ 8892 w 540000"/>
              <a:gd name="connsiteY4-50" fmla="*/ 190468 h 5330867"/>
              <a:gd name="connsiteX0-51" fmla="*/ 8892 w 540000"/>
              <a:gd name="connsiteY0-52" fmla="*/ 178924 h 5319323"/>
              <a:gd name="connsiteX1-53" fmla="*/ 528177 w 540000"/>
              <a:gd name="connsiteY1-54" fmla="*/ 0 h 5319323"/>
              <a:gd name="connsiteX2-55" fmla="*/ 540000 w 540000"/>
              <a:gd name="connsiteY2-56" fmla="*/ 5319323 h 5319323"/>
              <a:gd name="connsiteX3-57" fmla="*/ 0 w 540000"/>
              <a:gd name="connsiteY3-58" fmla="*/ 5319323 h 5319323"/>
              <a:gd name="connsiteX4-59" fmla="*/ 8892 w 540000"/>
              <a:gd name="connsiteY4-60" fmla="*/ 178924 h 5319323"/>
              <a:gd name="connsiteX0-61" fmla="*/ 8892 w 532615"/>
              <a:gd name="connsiteY0-62" fmla="*/ 178924 h 5319323"/>
              <a:gd name="connsiteX1-63" fmla="*/ 528177 w 532615"/>
              <a:gd name="connsiteY1-64" fmla="*/ 0 h 5319323"/>
              <a:gd name="connsiteX2-65" fmla="*/ 532615 w 532615"/>
              <a:gd name="connsiteY2-66" fmla="*/ 5083327 h 5319323"/>
              <a:gd name="connsiteX3-67" fmla="*/ 0 w 532615"/>
              <a:gd name="connsiteY3-68" fmla="*/ 5319323 h 5319323"/>
              <a:gd name="connsiteX4-69" fmla="*/ 8892 w 532615"/>
              <a:gd name="connsiteY4-70" fmla="*/ 178924 h 53193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2615" h="5319323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724128" y="1702881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Целевая аудитория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49614" y="2146575"/>
            <a:ext cx="4196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Детско-родительское сообщество</a:t>
            </a:r>
            <a:endParaRPr lang="ru-RU" dirty="0"/>
          </a:p>
        </p:txBody>
      </p:sp>
      <p:sp>
        <p:nvSpPr>
          <p:cNvPr id="29" name="Полилиния: фигура 28"/>
          <p:cNvSpPr/>
          <p:nvPr/>
        </p:nvSpPr>
        <p:spPr>
          <a:xfrm>
            <a:off x="-789000" y="-61730"/>
            <a:ext cx="7425000" cy="7047694"/>
          </a:xfrm>
          <a:custGeom>
            <a:avLst/>
            <a:gdLst>
              <a:gd name="connsiteX0" fmla="*/ 7408209 w 8116146"/>
              <a:gd name="connsiteY0" fmla="*/ 0 h 7047694"/>
              <a:gd name="connsiteX1" fmla="*/ 8116146 w 8116146"/>
              <a:gd name="connsiteY1" fmla="*/ 39310 h 7047694"/>
              <a:gd name="connsiteX2" fmla="*/ 6776341 w 8116146"/>
              <a:gd name="connsiteY2" fmla="*/ 3232173 h 7047694"/>
              <a:gd name="connsiteX3" fmla="*/ 6238039 w 8116146"/>
              <a:gd name="connsiteY3" fmla="*/ 3191633 h 7047694"/>
              <a:gd name="connsiteX4" fmla="*/ 4659876 w 8116146"/>
              <a:gd name="connsiteY4" fmla="*/ 7016527 h 7047694"/>
              <a:gd name="connsiteX5" fmla="*/ 4680673 w 8116146"/>
              <a:gd name="connsiteY5" fmla="*/ 7047694 h 7047694"/>
              <a:gd name="connsiteX6" fmla="*/ 4647016 w 8116146"/>
              <a:gd name="connsiteY6" fmla="*/ 7047694 h 7047694"/>
              <a:gd name="connsiteX7" fmla="*/ 0 w 8116146"/>
              <a:gd name="connsiteY7" fmla="*/ 7047694 h 7047694"/>
              <a:gd name="connsiteX8" fmla="*/ 19044 w 8116146"/>
              <a:gd name="connsiteY8" fmla="*/ 64140 h 7047694"/>
              <a:gd name="connsiteX9" fmla="*/ 17446 w 8116146"/>
              <a:gd name="connsiteY9" fmla="*/ 61730 h 7047694"/>
              <a:gd name="connsiteX10" fmla="*/ 19050 w 8116146"/>
              <a:gd name="connsiteY10" fmla="*/ 61730 h 7047694"/>
              <a:gd name="connsiteX11" fmla="*/ 7382346 w 8116146"/>
              <a:gd name="connsiteY11" fmla="*/ 61730 h 7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16146" h="7047694">
                <a:moveTo>
                  <a:pt x="7408209" y="0"/>
                </a:moveTo>
                <a:lnTo>
                  <a:pt x="8116146" y="39310"/>
                </a:lnTo>
                <a:cubicBezTo>
                  <a:pt x="7649718" y="1142240"/>
                  <a:pt x="7242770" y="2129243"/>
                  <a:pt x="6776341" y="3232173"/>
                </a:cubicBezTo>
                <a:lnTo>
                  <a:pt x="6238039" y="3191633"/>
                </a:lnTo>
                <a:lnTo>
                  <a:pt x="4659876" y="7016527"/>
                </a:lnTo>
                <a:lnTo>
                  <a:pt x="4680673" y="7047694"/>
                </a:lnTo>
                <a:lnTo>
                  <a:pt x="4647016" y="7047694"/>
                </a:lnTo>
                <a:lnTo>
                  <a:pt x="0" y="7047694"/>
                </a:lnTo>
                <a:lnTo>
                  <a:pt x="19044" y="64140"/>
                </a:lnTo>
                <a:lnTo>
                  <a:pt x="17446" y="61730"/>
                </a:lnTo>
                <a:lnTo>
                  <a:pt x="19050" y="61730"/>
                </a:lnTo>
                <a:lnTo>
                  <a:pt x="7382346" y="61730"/>
                </a:lnTo>
                <a:close/>
              </a:path>
            </a:pathLst>
          </a:cu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6259" y="1742450"/>
            <a:ext cx="360000" cy="360000"/>
          </a:xfrm>
          <a:prstGeom prst="rect">
            <a:avLst/>
          </a:prstGeom>
        </p:spPr>
      </p:pic>
      <p:sp>
        <p:nvSpPr>
          <p:cNvPr id="34" name="Шестиугольник 33"/>
          <p:cNvSpPr/>
          <p:nvPr/>
        </p:nvSpPr>
        <p:spPr>
          <a:xfrm>
            <a:off x="6386682" y="3462117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4926000" y="5769000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4124" y="3535334"/>
            <a:ext cx="360000" cy="36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74147" y="3105319"/>
            <a:ext cx="38145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Повышение психолого-педагогической компетентности всех участников образовательных отношений. Актуальные проблемы взросления. Адаптационные </a:t>
            </a:r>
            <a:r>
              <a:rPr lang="ru-RU" sz="2000" b="1" dirty="0">
                <a:solidFill>
                  <a:prstClr val="black"/>
                </a:solidFill>
              </a:rPr>
              <a:t>периоды развития при переходе с </a:t>
            </a:r>
            <a:r>
              <a:rPr lang="ru-RU" sz="2000" b="1" dirty="0" smtClean="0">
                <a:solidFill>
                  <a:prstClr val="black"/>
                </a:solidFill>
              </a:rPr>
              <a:t>уровня образования  </a:t>
            </a:r>
            <a:r>
              <a:rPr lang="ru-RU" sz="2000" b="1" dirty="0">
                <a:solidFill>
                  <a:prstClr val="black"/>
                </a:solidFill>
              </a:rPr>
              <a:t>на уровень 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противолежащие углы 3"/>
          <p:cNvSpPr/>
          <p:nvPr/>
        </p:nvSpPr>
        <p:spPr>
          <a:xfrm>
            <a:off x="1821000" y="1449001"/>
            <a:ext cx="10170000" cy="4950000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6" name="TextBox 25"/>
          <p:cNvSpPr txBox="1"/>
          <p:nvPr/>
        </p:nvSpPr>
        <p:spPr>
          <a:xfrm>
            <a:off x="1956000" y="1719000"/>
            <a:ext cx="9225000" cy="578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10"/>
              </a:spcBef>
            </a:pPr>
            <a:r>
              <a:rPr lang="ru-RU" sz="2800" b="1" kern="0" dirty="0">
                <a:latin typeface="Times New Roman" panose="02020603050405020304"/>
                <a:cs typeface="Times New Roman" panose="02020603050405020304"/>
              </a:rPr>
              <a:t>СЕМЕЙНАЯ</a:t>
            </a:r>
            <a:r>
              <a:rPr lang="ru-RU" sz="2800" b="1" kern="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800" b="1" kern="0" dirty="0">
                <a:latin typeface="Times New Roman" panose="02020603050405020304"/>
                <a:cs typeface="Times New Roman" panose="02020603050405020304"/>
              </a:rPr>
              <a:t>ГОСТИНАЯ</a:t>
            </a:r>
            <a:r>
              <a:rPr lang="ru-RU" sz="2800" b="1" kern="0" spc="-12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ru-RU" sz="2800" b="1" kern="0" spc="-50" dirty="0">
              <a:latin typeface="Times New Roman" panose="02020603050405020304"/>
              <a:cs typeface="Times New Roman" panose="02020603050405020304"/>
            </a:endParaRPr>
          </a:p>
          <a:p>
            <a:pPr marL="12065" marR="5080" lvl="0" algn="ctr">
              <a:spcBef>
                <a:spcPts val="15"/>
              </a:spcBef>
            </a:pPr>
            <a:r>
              <a:rPr lang="ru-RU" sz="2400" b="1" kern="0" dirty="0">
                <a:latin typeface="Times New Roman" panose="02020603050405020304"/>
                <a:cs typeface="Times New Roman" panose="02020603050405020304"/>
              </a:rPr>
              <a:t>Форма</a:t>
            </a:r>
            <a:r>
              <a:rPr lang="ru-RU" sz="2400" b="1" kern="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dirty="0">
                <a:latin typeface="Times New Roman" panose="02020603050405020304"/>
                <a:cs typeface="Times New Roman" panose="02020603050405020304"/>
              </a:rPr>
              <a:t>работы,</a:t>
            </a:r>
            <a:r>
              <a:rPr lang="ru-RU" sz="2400" b="1" kern="0" spc="-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spc="-10" dirty="0">
                <a:latin typeface="Times New Roman" panose="02020603050405020304"/>
                <a:cs typeface="Times New Roman" panose="02020603050405020304"/>
              </a:rPr>
              <a:t>объединяющая</a:t>
            </a:r>
            <a:r>
              <a:rPr lang="ru-RU" sz="2400" b="1" kern="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dirty="0">
                <a:latin typeface="Times New Roman" panose="02020603050405020304"/>
                <a:cs typeface="Times New Roman" panose="02020603050405020304"/>
              </a:rPr>
              <a:t>интересы</a:t>
            </a:r>
            <a:r>
              <a:rPr lang="ru-RU" sz="2400" b="1" kern="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lang="ru-RU" sz="2400" b="1" kern="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dirty="0">
                <a:latin typeface="Times New Roman" panose="02020603050405020304"/>
                <a:cs typeface="Times New Roman" panose="02020603050405020304"/>
              </a:rPr>
              <a:t>опыт</a:t>
            </a:r>
            <a:r>
              <a:rPr lang="ru-RU" sz="2400" b="1" kern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spc="-10" dirty="0">
                <a:latin typeface="Times New Roman" panose="02020603050405020304"/>
                <a:cs typeface="Times New Roman" panose="02020603050405020304"/>
              </a:rPr>
              <a:t>родителей, </a:t>
            </a:r>
            <a:r>
              <a:rPr lang="ru-RU" sz="2400" b="1" kern="0" spc="-20" dirty="0">
                <a:latin typeface="Times New Roman" panose="02020603050405020304"/>
                <a:cs typeface="Times New Roman" panose="02020603050405020304"/>
              </a:rPr>
              <a:t>педагогов, </a:t>
            </a:r>
            <a:r>
              <a:rPr lang="ru-RU" sz="2400" b="1" kern="0" spc="-10" dirty="0">
                <a:latin typeface="Times New Roman" panose="02020603050405020304"/>
                <a:cs typeface="Times New Roman" panose="02020603050405020304"/>
              </a:rPr>
              <a:t>специалистов,</a:t>
            </a:r>
            <a:r>
              <a:rPr lang="ru-RU" sz="2400" b="1" kern="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spc="-10" dirty="0">
                <a:latin typeface="Times New Roman" panose="02020603050405020304"/>
                <a:cs typeface="Times New Roman" panose="02020603050405020304"/>
              </a:rPr>
              <a:t>направленная</a:t>
            </a:r>
            <a:r>
              <a:rPr lang="ru-RU" sz="2400" b="1" kern="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dirty="0">
                <a:latin typeface="Times New Roman" panose="02020603050405020304"/>
                <a:cs typeface="Times New Roman" panose="02020603050405020304"/>
              </a:rPr>
              <a:t>на</a:t>
            </a:r>
            <a:r>
              <a:rPr lang="ru-RU" sz="2400" b="1" kern="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spc="-10" dirty="0">
                <a:latin typeface="Times New Roman" panose="02020603050405020304"/>
                <a:cs typeface="Times New Roman" panose="02020603050405020304"/>
              </a:rPr>
              <a:t>просвещение </a:t>
            </a:r>
            <a:r>
              <a:rPr lang="ru-RU" sz="2400" b="1" kern="0" dirty="0">
                <a:latin typeface="Times New Roman" panose="02020603050405020304"/>
                <a:cs typeface="Times New Roman" panose="02020603050405020304"/>
              </a:rPr>
              <a:t>родителей,</a:t>
            </a:r>
            <a:r>
              <a:rPr lang="ru-RU" sz="2400" b="1" kern="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dirty="0">
                <a:latin typeface="Times New Roman" panose="02020603050405020304"/>
                <a:cs typeface="Times New Roman" panose="02020603050405020304"/>
              </a:rPr>
              <a:t>развитие</a:t>
            </a:r>
            <a:r>
              <a:rPr lang="ru-RU" sz="2400" b="1" kern="0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dirty="0">
                <a:latin typeface="Times New Roman" panose="02020603050405020304"/>
                <a:cs typeface="Times New Roman" panose="02020603050405020304"/>
              </a:rPr>
              <a:t>детей,</a:t>
            </a:r>
            <a:r>
              <a:rPr lang="ru-RU" sz="2400" b="1" kern="0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dirty="0">
                <a:latin typeface="Times New Roman" panose="02020603050405020304"/>
                <a:cs typeface="Times New Roman" panose="02020603050405020304"/>
              </a:rPr>
              <a:t>обмен</a:t>
            </a:r>
            <a:r>
              <a:rPr lang="ru-RU" sz="2400" b="1" kern="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dirty="0">
                <a:latin typeface="Times New Roman" panose="02020603050405020304"/>
                <a:cs typeface="Times New Roman" panose="02020603050405020304"/>
              </a:rPr>
              <a:t>мнениями</a:t>
            </a:r>
            <a:r>
              <a:rPr lang="ru-RU" sz="2400" b="1" kern="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lang="ru-RU" sz="2400" b="1" kern="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spc="-10" dirty="0">
                <a:latin typeface="Times New Roman" panose="02020603050405020304"/>
                <a:cs typeface="Times New Roman" panose="02020603050405020304"/>
              </a:rPr>
              <a:t>собственным </a:t>
            </a:r>
            <a:r>
              <a:rPr lang="ru-RU" sz="2400" b="1" kern="0" dirty="0">
                <a:latin typeface="Times New Roman" panose="02020603050405020304"/>
                <a:cs typeface="Times New Roman" panose="02020603050405020304"/>
              </a:rPr>
              <a:t>опытом</a:t>
            </a:r>
            <a:r>
              <a:rPr lang="ru-RU" sz="2400" b="1" kern="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lang="ru-RU" sz="2400" b="1" kern="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dirty="0">
                <a:latin typeface="Times New Roman" panose="02020603050405020304"/>
                <a:cs typeface="Times New Roman" panose="02020603050405020304"/>
              </a:rPr>
              <a:t>воспитании</a:t>
            </a:r>
            <a:r>
              <a:rPr lang="ru-RU" sz="2400" b="1" kern="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lang="ru-RU" sz="2400" b="1" kern="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dirty="0">
                <a:latin typeface="Times New Roman" panose="02020603050405020304"/>
                <a:cs typeface="Times New Roman" panose="02020603050405020304"/>
              </a:rPr>
              <a:t>развитии</a:t>
            </a:r>
            <a:r>
              <a:rPr lang="ru-RU" sz="2400" b="1" kern="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kern="0" spc="-10" dirty="0" smtClean="0">
                <a:latin typeface="Times New Roman" panose="02020603050405020304"/>
                <a:cs typeface="Times New Roman" panose="02020603050405020304"/>
              </a:rPr>
              <a:t>обучающихся</a:t>
            </a:r>
            <a:r>
              <a:rPr lang="ru-RU" sz="2400" b="1" kern="0" spc="-10" dirty="0" smtClean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endParaRPr lang="ru-RU" sz="2400" b="1" kern="0" spc="-10" dirty="0" smtClean="0">
              <a:solidFill>
                <a:srgbClr val="C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 marR="40005" lvl="0" algn="just">
              <a:spcBef>
                <a:spcPts val="90"/>
              </a:spcBef>
            </a:pPr>
            <a:r>
              <a:rPr lang="ru-RU" sz="2000" b="1" kern="0" dirty="0">
                <a:latin typeface="Times New Roman" panose="02020603050405020304"/>
                <a:cs typeface="Times New Roman" panose="02020603050405020304"/>
              </a:rPr>
              <a:t>Цель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:</a:t>
            </a:r>
            <a:r>
              <a:rPr lang="ru-RU" sz="2000" kern="0" spc="250" dirty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повышение</a:t>
            </a:r>
            <a:r>
              <a:rPr lang="ru-RU" sz="2000" kern="0" spc="8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000" kern="0" spc="-25" dirty="0">
                <a:latin typeface="Times New Roman" panose="02020603050405020304"/>
                <a:cs typeface="Times New Roman" panose="02020603050405020304"/>
              </a:rPr>
              <a:t>психолого-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педагогической</a:t>
            </a:r>
            <a:r>
              <a:rPr lang="ru-RU" sz="2000" kern="0" spc="6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компетентности</a:t>
            </a:r>
            <a:r>
              <a:rPr lang="ru-RU" sz="2000" kern="0" spc="6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000" kern="0" spc="-10" dirty="0">
                <a:latin typeface="Times New Roman" panose="02020603050405020304"/>
                <a:cs typeface="Times New Roman" panose="02020603050405020304"/>
              </a:rPr>
              <a:t>родителей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(законных</a:t>
            </a:r>
            <a:r>
              <a:rPr lang="ru-RU" sz="2000" kern="0" spc="185" dirty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представителей)</a:t>
            </a:r>
            <a:r>
              <a:rPr lang="ru-RU" sz="2000" kern="0" spc="195" dirty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lang="ru-RU" sz="2000" kern="0" spc="190" dirty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вопросах</a:t>
            </a:r>
            <a:r>
              <a:rPr lang="ru-RU" sz="2000" kern="0" spc="18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000" kern="0" spc="185" dirty="0" smtClean="0">
                <a:latin typeface="Times New Roman" panose="02020603050405020304"/>
                <a:cs typeface="Times New Roman" panose="02020603050405020304"/>
              </a:rPr>
              <a:t>развития, 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воспитания,</a:t>
            </a:r>
            <a:r>
              <a:rPr lang="ru-RU" sz="2000" kern="0" spc="195" dirty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ru-RU" sz="2000" kern="0" dirty="0" smtClean="0">
                <a:latin typeface="Times New Roman" panose="02020603050405020304"/>
                <a:cs typeface="Times New Roman" panose="02020603050405020304"/>
              </a:rPr>
              <a:t>образования</a:t>
            </a:r>
            <a:r>
              <a:rPr lang="ru-RU" sz="2000" kern="0" spc="190" dirty="0" smtClean="0">
                <a:latin typeface="Times New Roman" panose="02020603050405020304"/>
                <a:cs typeface="Times New Roman" panose="02020603050405020304"/>
              </a:rPr>
              <a:t> обучающихся</a:t>
            </a:r>
            <a:r>
              <a:rPr lang="ru-RU" sz="2000" kern="0" spc="330" dirty="0" smtClean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посредством</a:t>
            </a:r>
            <a:r>
              <a:rPr lang="ru-RU" sz="2000" kern="0" spc="35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создания</a:t>
            </a:r>
            <a:r>
              <a:rPr lang="ru-RU" sz="2000" kern="0" spc="32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000" kern="0" spc="-10" dirty="0" smtClean="0">
                <a:latin typeface="Times New Roman" panose="02020603050405020304"/>
                <a:cs typeface="Times New Roman" panose="02020603050405020304"/>
              </a:rPr>
              <a:t>единого </a:t>
            </a:r>
            <a:r>
              <a:rPr lang="ru-RU" sz="2000" kern="0" spc="-20" dirty="0" err="1" smtClean="0">
                <a:latin typeface="Times New Roman" panose="02020603050405020304"/>
                <a:cs typeface="Times New Roman" panose="02020603050405020304"/>
              </a:rPr>
              <a:t>воспитательно</a:t>
            </a:r>
            <a:r>
              <a:rPr lang="ru-RU" sz="2000" kern="0" spc="-20" dirty="0" smtClean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ru-RU" sz="2000" kern="0" spc="-10" dirty="0" smtClean="0">
                <a:latin typeface="Times New Roman" panose="02020603050405020304"/>
                <a:cs typeface="Times New Roman" panose="02020603050405020304"/>
              </a:rPr>
              <a:t>образовательного</a:t>
            </a:r>
            <a:r>
              <a:rPr lang="ru-RU" sz="2000" kern="0" spc="7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пространства</a:t>
            </a:r>
            <a:r>
              <a:rPr lang="ru-RU" sz="2000" kern="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kern="0" dirty="0" smtClean="0">
                <a:latin typeface="Times New Roman" panose="02020603050405020304"/>
                <a:cs typeface="Times New Roman" panose="02020603050405020304"/>
              </a:rPr>
              <a:t>«школа-</a:t>
            </a:r>
            <a:r>
              <a:rPr lang="ru-RU" sz="2000" kern="0" spc="-3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kern="0" spc="-10" dirty="0">
                <a:latin typeface="Times New Roman" panose="02020603050405020304"/>
                <a:cs typeface="Times New Roman" panose="02020603050405020304"/>
              </a:rPr>
              <a:t>семья</a:t>
            </a:r>
            <a:r>
              <a:rPr lang="ru-RU" sz="2000" kern="0" spc="-10" dirty="0" smtClean="0">
                <a:latin typeface="Times New Roman" panose="02020603050405020304"/>
                <a:cs typeface="Times New Roman" panose="02020603050405020304"/>
              </a:rPr>
              <a:t>».</a:t>
            </a:r>
            <a:endParaRPr lang="ru-RU" sz="2000" kern="0" spc="-10" dirty="0" smtClean="0">
              <a:latin typeface="Times New Roman" panose="02020603050405020304"/>
              <a:cs typeface="Times New Roman" panose="02020603050405020304"/>
            </a:endParaRPr>
          </a:p>
          <a:p>
            <a:pPr marL="84455" marR="5080" lvl="0" algn="just"/>
            <a:r>
              <a:rPr lang="ru-RU" b="1" kern="0" dirty="0">
                <a:latin typeface="Times New Roman" panose="02020603050405020304"/>
                <a:cs typeface="Times New Roman" panose="02020603050405020304"/>
              </a:rPr>
              <a:t>Методы</a:t>
            </a:r>
            <a:r>
              <a:rPr lang="ru-RU" b="1" kern="0" spc="37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b="1" kern="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lang="ru-RU" b="1" kern="0" spc="38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b="1" kern="0" dirty="0">
                <a:latin typeface="Times New Roman" panose="02020603050405020304"/>
                <a:cs typeface="Times New Roman" panose="02020603050405020304"/>
              </a:rPr>
              <a:t>формы</a:t>
            </a:r>
            <a:r>
              <a:rPr lang="ru-RU" b="1" kern="0" spc="38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b="1" kern="0" dirty="0">
                <a:latin typeface="Times New Roman" panose="02020603050405020304"/>
                <a:cs typeface="Times New Roman" panose="02020603050405020304"/>
              </a:rPr>
              <a:t>организации</a:t>
            </a:r>
            <a:r>
              <a:rPr lang="ru-RU" b="1" kern="0" spc="39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b="1" kern="0" dirty="0">
                <a:latin typeface="Times New Roman" panose="02020603050405020304"/>
                <a:cs typeface="Times New Roman" panose="02020603050405020304"/>
              </a:rPr>
              <a:t>работы:</a:t>
            </a:r>
            <a:r>
              <a:rPr lang="ru-RU" b="1" kern="0" spc="38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b="1" kern="0" spc="385" dirty="0" smtClean="0">
                <a:latin typeface="Times New Roman" panose="02020603050405020304"/>
                <a:cs typeface="Times New Roman" panose="02020603050405020304"/>
              </a:rPr>
              <a:t>опрос, </a:t>
            </a:r>
            <a:r>
              <a:rPr lang="ru-RU" sz="2000" kern="0" dirty="0" smtClean="0">
                <a:latin typeface="Times New Roman" panose="02020603050405020304"/>
                <a:cs typeface="Times New Roman" panose="02020603050405020304"/>
              </a:rPr>
              <a:t>анкетирование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2000" kern="0" spc="4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000" kern="0" spc="-10" dirty="0">
                <a:latin typeface="Times New Roman" panose="02020603050405020304"/>
                <a:cs typeface="Times New Roman" panose="02020603050405020304"/>
              </a:rPr>
              <a:t>консультации, </a:t>
            </a:r>
            <a:r>
              <a:rPr lang="ru-RU" sz="2000" kern="0" spc="114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kern="0" dirty="0" smtClean="0">
                <a:latin typeface="Times New Roman" panose="02020603050405020304"/>
                <a:cs typeface="Times New Roman" panose="02020603050405020304"/>
              </a:rPr>
              <a:t>семинары</a:t>
            </a:r>
            <a:r>
              <a:rPr lang="ru-RU" sz="2000" kern="0" spc="114" dirty="0" smtClean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ru-RU" sz="2000" kern="0" dirty="0" smtClean="0">
                <a:latin typeface="Times New Roman" panose="02020603050405020304"/>
                <a:cs typeface="Times New Roman" panose="02020603050405020304"/>
              </a:rPr>
              <a:t>практикумы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2000" kern="0" spc="114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000" kern="0" dirty="0" smtClean="0">
                <a:latin typeface="Times New Roman" panose="02020603050405020304"/>
                <a:cs typeface="Times New Roman" panose="02020603050405020304"/>
              </a:rPr>
              <a:t>мастер</a:t>
            </a:r>
            <a:r>
              <a:rPr lang="ru-RU" sz="2000" kern="0" spc="114" dirty="0" smtClean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ru-RU" sz="2000" kern="0" dirty="0" smtClean="0">
                <a:latin typeface="Times New Roman" panose="02020603050405020304"/>
                <a:cs typeface="Times New Roman" panose="02020603050405020304"/>
              </a:rPr>
              <a:t>классы,</a:t>
            </a:r>
            <a:r>
              <a:rPr lang="ru-RU" sz="2000" kern="0" spc="11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kern="0" dirty="0" smtClean="0">
                <a:latin typeface="Times New Roman" panose="02020603050405020304"/>
                <a:cs typeface="Times New Roman" panose="02020603050405020304"/>
              </a:rPr>
              <a:t>мини</a:t>
            </a:r>
            <a:r>
              <a:rPr lang="ru-RU" sz="2000" kern="0" spc="105" dirty="0" smtClean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ru-RU" sz="2000" kern="0" dirty="0" smtClean="0">
                <a:latin typeface="Times New Roman" panose="02020603050405020304"/>
                <a:cs typeface="Times New Roman" panose="02020603050405020304"/>
              </a:rPr>
              <a:t>лекции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2000" kern="0" spc="2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000" kern="0" dirty="0" smtClean="0">
                <a:latin typeface="Times New Roman" panose="02020603050405020304"/>
                <a:cs typeface="Times New Roman" panose="02020603050405020304"/>
              </a:rPr>
              <a:t>круглый</a:t>
            </a:r>
            <a:r>
              <a:rPr lang="ru-RU" sz="2000" kern="0" spc="10" dirty="0" smtClean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стол,</a:t>
            </a:r>
            <a:r>
              <a:rPr lang="ru-RU" sz="2000" kern="0" spc="3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коллективные</a:t>
            </a:r>
            <a:r>
              <a:rPr lang="ru-RU" sz="2000" kern="0" spc="3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000" kern="0" spc="-10" dirty="0">
                <a:latin typeface="Times New Roman" panose="02020603050405020304"/>
                <a:cs typeface="Times New Roman" panose="02020603050405020304"/>
              </a:rPr>
              <a:t>творческие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работы,</a:t>
            </a:r>
            <a:r>
              <a:rPr lang="ru-RU" sz="2000" kern="0" spc="434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мультимедийные</a:t>
            </a:r>
            <a:r>
              <a:rPr lang="ru-RU" sz="2000" kern="0" spc="45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презентации</a:t>
            </a:r>
            <a:r>
              <a:rPr lang="ru-RU" sz="2000" kern="0" spc="44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практические</a:t>
            </a:r>
            <a:r>
              <a:rPr lang="ru-RU" sz="2000" kern="0" spc="44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занятия,</a:t>
            </a:r>
            <a:r>
              <a:rPr lang="ru-RU" sz="2000" kern="0" spc="43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000" kern="0" spc="-10" dirty="0">
                <a:latin typeface="Times New Roman" panose="02020603050405020304"/>
                <a:cs typeface="Times New Roman" panose="02020603050405020304"/>
              </a:rPr>
              <a:t>видео-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просмотры,</a:t>
            </a:r>
            <a:r>
              <a:rPr lang="ru-RU" sz="2000" kern="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игровые</a:t>
            </a:r>
            <a:r>
              <a:rPr lang="ru-RU" sz="2000" kern="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kern="0" dirty="0" smtClean="0">
                <a:latin typeface="Times New Roman" panose="02020603050405020304"/>
                <a:cs typeface="Times New Roman" panose="02020603050405020304"/>
              </a:rPr>
              <a:t>ситуации, кейс- игры, имитационные, ролевые игры</a:t>
            </a:r>
            <a:r>
              <a:rPr lang="ru-RU" sz="2000" kern="0" spc="-1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kern="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lang="ru-RU" sz="2000" kern="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kern="0" spc="-35" dirty="0">
                <a:latin typeface="Times New Roman" panose="02020603050405020304"/>
                <a:cs typeface="Times New Roman" panose="02020603050405020304"/>
              </a:rPr>
              <a:t>т.</a:t>
            </a:r>
            <a:r>
              <a:rPr lang="ru-RU" sz="2000" kern="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kern="0" spc="-25" dirty="0">
                <a:latin typeface="Times New Roman" panose="02020603050405020304"/>
                <a:cs typeface="Times New Roman" panose="02020603050405020304"/>
              </a:rPr>
              <a:t>д.</a:t>
            </a:r>
            <a:endParaRPr lang="ru-RU" kern="0" dirty="0">
              <a:latin typeface="Times New Roman" panose="02020603050405020304"/>
              <a:cs typeface="Times New Roman" panose="02020603050405020304"/>
            </a:endParaRPr>
          </a:p>
          <a:p>
            <a:pPr marL="12700" marR="40005" lvl="0" algn="just">
              <a:spcBef>
                <a:spcPts val="90"/>
              </a:spcBef>
            </a:pPr>
            <a:endParaRPr lang="ru-RU" sz="2000" kern="0" spc="-10" dirty="0">
              <a:latin typeface="Times New Roman" panose="02020603050405020304"/>
              <a:cs typeface="Times New Roman" panose="02020603050405020304"/>
            </a:endParaRPr>
          </a:p>
          <a:p>
            <a:pPr lvl="0"/>
            <a:endParaRPr lang="ru-RU" sz="2000" kern="0" spc="-10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065" marR="5080" lvl="0" algn="ctr">
              <a:spcBef>
                <a:spcPts val="15"/>
              </a:spcBef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68184" y="19836"/>
            <a:ext cx="748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Краткое описание практики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4" name="Прямоугольник 2"/>
          <p:cNvSpPr/>
          <p:nvPr/>
        </p:nvSpPr>
        <p:spPr>
          <a:xfrm>
            <a:off x="0" y="0"/>
            <a:ext cx="191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-1" fmla="*/ 0 w 7379940"/>
              <a:gd name="connsiteY0-2" fmla="*/ 15240 h 6999240"/>
              <a:gd name="connsiteX1-3" fmla="*/ 7379940 w 7379940"/>
              <a:gd name="connsiteY1-4" fmla="*/ 0 h 6999240"/>
              <a:gd name="connsiteX2-5" fmla="*/ 4050000 w 7379940"/>
              <a:gd name="connsiteY2-6" fmla="*/ 6999240 h 6999240"/>
              <a:gd name="connsiteX3-7" fmla="*/ 0 w 7379940"/>
              <a:gd name="connsiteY3-8" fmla="*/ 6999240 h 6999240"/>
              <a:gd name="connsiteX4-9" fmla="*/ 0 w 7379940"/>
              <a:gd name="connsiteY4-10" fmla="*/ 15240 h 6999240"/>
              <a:gd name="connsiteX0-11" fmla="*/ 0 w 7379940"/>
              <a:gd name="connsiteY0-12" fmla="*/ 15240 h 6999240"/>
              <a:gd name="connsiteX1-13" fmla="*/ 7379940 w 7379940"/>
              <a:gd name="connsiteY1-14" fmla="*/ 0 h 6999240"/>
              <a:gd name="connsiteX2-15" fmla="*/ 4598640 w 7379940"/>
              <a:gd name="connsiteY2-16" fmla="*/ 6999240 h 6999240"/>
              <a:gd name="connsiteX3-17" fmla="*/ 0 w 7379940"/>
              <a:gd name="connsiteY3-18" fmla="*/ 6999240 h 6999240"/>
              <a:gd name="connsiteX4-19" fmla="*/ 0 w 7379940"/>
              <a:gd name="connsiteY4-20" fmla="*/ 15240 h 6999240"/>
              <a:gd name="connsiteX0-21" fmla="*/ 0 w 7509480"/>
              <a:gd name="connsiteY0-22" fmla="*/ 38100 h 7022100"/>
              <a:gd name="connsiteX1-23" fmla="*/ 7509480 w 7509480"/>
              <a:gd name="connsiteY1-24" fmla="*/ 0 h 7022100"/>
              <a:gd name="connsiteX2-25" fmla="*/ 4598640 w 7509480"/>
              <a:gd name="connsiteY2-26" fmla="*/ 7022100 h 7022100"/>
              <a:gd name="connsiteX3-27" fmla="*/ 0 w 7509480"/>
              <a:gd name="connsiteY3-28" fmla="*/ 7022100 h 7022100"/>
              <a:gd name="connsiteX4-29" fmla="*/ 0 w 7509480"/>
              <a:gd name="connsiteY4-30" fmla="*/ 38100 h 7022100"/>
              <a:gd name="connsiteX0-31" fmla="*/ 0 w 7532340"/>
              <a:gd name="connsiteY0-32" fmla="*/ 0 h 6984000"/>
              <a:gd name="connsiteX1-33" fmla="*/ 7532340 w 7532340"/>
              <a:gd name="connsiteY1-34" fmla="*/ 7620 h 6984000"/>
              <a:gd name="connsiteX2-35" fmla="*/ 4598640 w 7532340"/>
              <a:gd name="connsiteY2-36" fmla="*/ 6984000 h 6984000"/>
              <a:gd name="connsiteX3-37" fmla="*/ 0 w 7532340"/>
              <a:gd name="connsiteY3-38" fmla="*/ 6984000 h 6984000"/>
              <a:gd name="connsiteX4-39" fmla="*/ 0 w 7532340"/>
              <a:gd name="connsiteY4-40" fmla="*/ 0 h 6984000"/>
              <a:gd name="connsiteX0-41" fmla="*/ 0 w 7532340"/>
              <a:gd name="connsiteY0-42" fmla="*/ 0 h 6984000"/>
              <a:gd name="connsiteX1-43" fmla="*/ 7532340 w 7532340"/>
              <a:gd name="connsiteY1-44" fmla="*/ 2770 h 6984000"/>
              <a:gd name="connsiteX2-45" fmla="*/ 4598640 w 7532340"/>
              <a:gd name="connsiteY2-46" fmla="*/ 6984000 h 6984000"/>
              <a:gd name="connsiteX3-47" fmla="*/ 0 w 7532340"/>
              <a:gd name="connsiteY3-48" fmla="*/ 6984000 h 6984000"/>
              <a:gd name="connsiteX4-49" fmla="*/ 0 w 7532340"/>
              <a:gd name="connsiteY4-50" fmla="*/ 0 h 698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противолежащие углы 3"/>
          <p:cNvSpPr/>
          <p:nvPr/>
        </p:nvSpPr>
        <p:spPr>
          <a:xfrm>
            <a:off x="1821000" y="1449001"/>
            <a:ext cx="10170000" cy="4950000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6000" y="1719000"/>
            <a:ext cx="9225000" cy="4919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0005" algn="just">
              <a:spcBef>
                <a:spcPts val="90"/>
              </a:spcBef>
            </a:pPr>
            <a:r>
              <a:rPr lang="ru-RU" sz="2800" b="1" kern="0" dirty="0">
                <a:latin typeface="Times New Roman" panose="02020603050405020304"/>
                <a:cs typeface="Times New Roman" panose="02020603050405020304"/>
              </a:rPr>
              <a:t>Структура</a:t>
            </a:r>
            <a:r>
              <a:rPr lang="ru-RU" sz="2800" b="1" kern="0" spc="-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800" b="1" kern="0" spc="-10" dirty="0" smtClean="0">
                <a:latin typeface="Times New Roman" panose="02020603050405020304"/>
                <a:cs typeface="Times New Roman" panose="02020603050405020304"/>
              </a:rPr>
              <a:t>встреч</a:t>
            </a:r>
            <a:endParaRPr lang="ru-RU" sz="2800" b="1" kern="0" spc="-10" dirty="0" smtClean="0">
              <a:latin typeface="Times New Roman" panose="02020603050405020304"/>
              <a:cs typeface="Times New Roman" panose="02020603050405020304"/>
            </a:endParaRPr>
          </a:p>
          <a:p>
            <a:pPr marL="12700" lvl="0" algn="just">
              <a:spcBef>
                <a:spcPts val="110"/>
              </a:spcBef>
            </a:pPr>
            <a:r>
              <a:rPr lang="ru-RU" sz="2200" b="1" i="1" kern="0" dirty="0">
                <a:latin typeface="Times New Roman" panose="02020603050405020304"/>
                <a:cs typeface="Times New Roman" panose="02020603050405020304"/>
              </a:rPr>
              <a:t>Теоретическая</a:t>
            </a:r>
            <a:r>
              <a:rPr lang="ru-RU" sz="2200" b="1" i="1" kern="0" spc="7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200" b="1" i="1" kern="0" dirty="0">
                <a:latin typeface="Times New Roman" panose="02020603050405020304"/>
                <a:cs typeface="Times New Roman" panose="02020603050405020304"/>
              </a:rPr>
              <a:t>часть</a:t>
            </a:r>
            <a:r>
              <a:rPr lang="ru-RU" sz="2200" b="1" i="1" kern="0" spc="9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lang="ru-RU" sz="2200" kern="0" spc="75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живой</a:t>
            </a:r>
            <a:r>
              <a:rPr lang="ru-RU" sz="2200" kern="0" spc="300" dirty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диалог,</a:t>
            </a:r>
            <a:r>
              <a:rPr lang="ru-RU" sz="2200" kern="0" spc="9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вопросы,</a:t>
            </a:r>
            <a:r>
              <a:rPr lang="ru-RU" sz="2200" kern="0" spc="8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200" kern="0" spc="-10" dirty="0">
                <a:latin typeface="Times New Roman" panose="02020603050405020304"/>
                <a:cs typeface="Times New Roman" panose="02020603050405020304"/>
              </a:rPr>
              <a:t>формулировка</a:t>
            </a:r>
            <a:endParaRPr lang="ru-RU" sz="2200" kern="0" dirty="0">
              <a:latin typeface="Times New Roman" panose="02020603050405020304"/>
              <a:cs typeface="Times New Roman" panose="02020603050405020304"/>
            </a:endParaRPr>
          </a:p>
          <a:p>
            <a:pPr marL="12700" lvl="0" algn="just"/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проблемы,</a:t>
            </a:r>
            <a:r>
              <a:rPr lang="ru-RU" sz="2200" kern="0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активное</a:t>
            </a:r>
            <a:r>
              <a:rPr lang="ru-RU" sz="2200" kern="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spc="-10" dirty="0">
                <a:latin typeface="Times New Roman" panose="02020603050405020304"/>
                <a:cs typeface="Times New Roman" panose="02020603050405020304"/>
              </a:rPr>
              <a:t>обсуждение.</a:t>
            </a:r>
            <a:endParaRPr lang="ru-RU" sz="2200" kern="0" dirty="0">
              <a:latin typeface="Times New Roman" panose="02020603050405020304"/>
              <a:cs typeface="Times New Roman" panose="02020603050405020304"/>
            </a:endParaRPr>
          </a:p>
          <a:p>
            <a:pPr marL="12700" marR="5080" lvl="0" algn="just"/>
            <a:r>
              <a:rPr lang="ru-RU" sz="2200" b="1" i="1" kern="0" dirty="0">
                <a:latin typeface="Times New Roman" panose="02020603050405020304"/>
                <a:cs typeface="Times New Roman" panose="02020603050405020304"/>
              </a:rPr>
              <a:t>Практическая</a:t>
            </a:r>
            <a:r>
              <a:rPr lang="ru-RU" sz="2200" b="1" i="1" kern="0" spc="4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b="1" i="1" kern="0" dirty="0">
                <a:latin typeface="Times New Roman" panose="02020603050405020304"/>
                <a:cs typeface="Times New Roman" panose="02020603050405020304"/>
              </a:rPr>
              <a:t>часть</a:t>
            </a:r>
            <a:r>
              <a:rPr lang="ru-RU" sz="2200" b="1" i="1" kern="0" spc="4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lang="ru-RU" sz="2200" kern="0" spc="4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реализация</a:t>
            </a:r>
            <a:r>
              <a:rPr lang="ru-RU" sz="2200" kern="0" spc="4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приёмов,</a:t>
            </a:r>
            <a:r>
              <a:rPr lang="ru-RU" sz="2200" kern="0" spc="4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подходов,</a:t>
            </a:r>
            <a:r>
              <a:rPr lang="ru-RU" sz="2200" kern="0" spc="4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методов</a:t>
            </a:r>
            <a:r>
              <a:rPr lang="ru-RU" sz="2200" kern="0" spc="4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spc="-50" dirty="0">
                <a:latin typeface="Times New Roman" panose="02020603050405020304"/>
                <a:cs typeface="Times New Roman" panose="02020603050405020304"/>
              </a:rPr>
              <a:t>к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разрешению</a:t>
            </a:r>
            <a:r>
              <a:rPr lang="ru-RU" sz="2200" kern="0" spc="380" dirty="0">
                <a:latin typeface="Times New Roman" panose="02020603050405020304"/>
                <a:cs typeface="Times New Roman" panose="02020603050405020304"/>
              </a:rPr>
              <a:t>   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обозначенных</a:t>
            </a:r>
            <a:r>
              <a:rPr lang="ru-RU" sz="2200" kern="0" spc="390" dirty="0">
                <a:latin typeface="Times New Roman" panose="02020603050405020304"/>
                <a:cs typeface="Times New Roman" panose="02020603050405020304"/>
              </a:rPr>
              <a:t>   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проблем</a:t>
            </a:r>
            <a:r>
              <a:rPr lang="ru-RU" sz="2200" kern="0" spc="380" dirty="0">
                <a:latin typeface="Times New Roman" panose="02020603050405020304"/>
                <a:cs typeface="Times New Roman" panose="02020603050405020304"/>
              </a:rPr>
              <a:t>   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(упражнения,</a:t>
            </a:r>
            <a:r>
              <a:rPr lang="ru-RU" sz="2200" kern="0" spc="385" dirty="0">
                <a:latin typeface="Times New Roman" panose="02020603050405020304"/>
                <a:cs typeface="Times New Roman" panose="02020603050405020304"/>
              </a:rPr>
              <a:t>    </a:t>
            </a:r>
            <a:r>
              <a:rPr lang="ru-RU" sz="2200" kern="0" spc="-10" dirty="0">
                <a:latin typeface="Times New Roman" panose="02020603050405020304"/>
                <a:cs typeface="Times New Roman" panose="02020603050405020304"/>
              </a:rPr>
              <a:t>игры,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проигрывание</a:t>
            </a:r>
            <a:r>
              <a:rPr lang="ru-RU" sz="2200" kern="0" spc="-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spc="-10" dirty="0">
                <a:latin typeface="Times New Roman" panose="02020603050405020304"/>
                <a:cs typeface="Times New Roman" panose="02020603050405020304"/>
              </a:rPr>
              <a:t>ситуаций).</a:t>
            </a:r>
            <a:endParaRPr lang="ru-RU" sz="2200" kern="0" dirty="0">
              <a:latin typeface="Times New Roman" panose="02020603050405020304"/>
              <a:cs typeface="Times New Roman" panose="02020603050405020304"/>
            </a:endParaRPr>
          </a:p>
          <a:p>
            <a:pPr marL="12700" marR="6350" lvl="0" algn="just"/>
            <a:r>
              <a:rPr lang="ru-RU" sz="2200" b="1" i="1" kern="0" dirty="0">
                <a:latin typeface="Times New Roman" panose="02020603050405020304"/>
                <a:cs typeface="Times New Roman" panose="02020603050405020304"/>
              </a:rPr>
              <a:t>Коммуникативная,</a:t>
            </a:r>
            <a:r>
              <a:rPr lang="ru-RU" sz="2200" b="1" i="1" kern="0" spc="405" dirty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ru-RU" sz="2200" b="1" i="1" kern="0" dirty="0">
                <a:latin typeface="Times New Roman" panose="02020603050405020304"/>
                <a:cs typeface="Times New Roman" panose="02020603050405020304"/>
              </a:rPr>
              <a:t>интерактивная</a:t>
            </a:r>
            <a:r>
              <a:rPr lang="ru-RU" sz="2200" b="1" i="1" kern="0" spc="400" dirty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ru-RU" sz="2200" b="1" i="1" kern="0" dirty="0">
                <a:latin typeface="Times New Roman" panose="02020603050405020304"/>
                <a:cs typeface="Times New Roman" panose="02020603050405020304"/>
              </a:rPr>
              <a:t>часть</a:t>
            </a:r>
            <a:r>
              <a:rPr lang="ru-RU" sz="2200" b="1" i="1" kern="0" spc="405" dirty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lang="ru-RU" sz="2200" kern="0" spc="409" dirty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ru-RU" sz="2200" kern="0" spc="-10" dirty="0">
                <a:latin typeface="Times New Roman" panose="02020603050405020304"/>
                <a:cs typeface="Times New Roman" panose="02020603050405020304"/>
              </a:rPr>
              <a:t>обязательное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взаимодействие</a:t>
            </a:r>
            <a:r>
              <a:rPr lang="ru-RU" sz="2200" kern="0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всех</a:t>
            </a:r>
            <a:r>
              <a:rPr lang="ru-RU" sz="2200" kern="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участников</a:t>
            </a:r>
            <a:r>
              <a:rPr lang="ru-RU" sz="2200" kern="0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в</a:t>
            </a:r>
            <a:r>
              <a:rPr lang="ru-RU" sz="2200" kern="0" spc="4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различных</a:t>
            </a:r>
            <a:r>
              <a:rPr lang="ru-RU" sz="2200" kern="0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специально</a:t>
            </a:r>
            <a:r>
              <a:rPr lang="ru-RU" sz="2200" kern="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spc="-10" dirty="0">
                <a:latin typeface="Times New Roman" panose="02020603050405020304"/>
                <a:cs typeface="Times New Roman" panose="02020603050405020304"/>
              </a:rPr>
              <a:t>созданных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ситуациях</a:t>
            </a:r>
            <a:r>
              <a:rPr lang="ru-RU" sz="2200" kern="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(игровых,</a:t>
            </a:r>
            <a:r>
              <a:rPr lang="ru-RU" sz="2200" kern="0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spc="-10" dirty="0" err="1">
                <a:latin typeface="Times New Roman" panose="02020603050405020304"/>
                <a:cs typeface="Times New Roman" panose="02020603050405020304"/>
              </a:rPr>
              <a:t>тренинговых</a:t>
            </a:r>
            <a:r>
              <a:rPr lang="ru-RU" sz="2200" kern="0" spc="-10" dirty="0">
                <a:latin typeface="Times New Roman" panose="02020603050405020304"/>
                <a:cs typeface="Times New Roman" panose="02020603050405020304"/>
              </a:rPr>
              <a:t>).</a:t>
            </a:r>
            <a:endParaRPr lang="ru-RU" sz="2200" kern="0" dirty="0">
              <a:latin typeface="Times New Roman" panose="02020603050405020304"/>
              <a:cs typeface="Times New Roman" panose="02020603050405020304"/>
            </a:endParaRPr>
          </a:p>
          <a:p>
            <a:pPr marL="12700" lvl="0" algn="just"/>
            <a:r>
              <a:rPr lang="ru-RU" sz="2200" b="1" i="1" kern="0" dirty="0">
                <a:latin typeface="Times New Roman" panose="02020603050405020304"/>
                <a:cs typeface="Times New Roman" panose="02020603050405020304"/>
              </a:rPr>
              <a:t>Обратная</a:t>
            </a:r>
            <a:r>
              <a:rPr lang="ru-RU" sz="2200" b="1" i="1" kern="0" spc="210" dirty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ru-RU" sz="2200" b="1" i="1" kern="0" dirty="0">
                <a:latin typeface="Times New Roman" panose="02020603050405020304"/>
                <a:cs typeface="Times New Roman" panose="02020603050405020304"/>
              </a:rPr>
              <a:t>связь</a:t>
            </a:r>
            <a:r>
              <a:rPr lang="ru-RU" sz="2200" b="1" i="1" kern="0" spc="215" dirty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lang="ru-RU" sz="2200" kern="0" spc="220" dirty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момент</a:t>
            </a:r>
            <a:r>
              <a:rPr lang="ru-RU" sz="2200" kern="0" spc="215" dirty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рефлексии,</a:t>
            </a:r>
            <a:r>
              <a:rPr lang="ru-RU" sz="2200" kern="0" spc="204" dirty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анализа</a:t>
            </a:r>
            <a:r>
              <a:rPr lang="ru-RU" sz="2200" kern="0" spc="220" dirty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ru-RU" sz="2200" kern="0" spc="-10" dirty="0">
                <a:latin typeface="Times New Roman" panose="02020603050405020304"/>
                <a:cs typeface="Times New Roman" panose="02020603050405020304"/>
              </a:rPr>
              <a:t>полученной</a:t>
            </a:r>
            <a:endParaRPr lang="ru-RU" sz="2200" kern="0" dirty="0">
              <a:latin typeface="Times New Roman" panose="02020603050405020304"/>
              <a:cs typeface="Times New Roman" panose="02020603050405020304"/>
            </a:endParaRPr>
          </a:p>
          <a:p>
            <a:pPr marL="12700" lvl="0" algn="just"/>
            <a:r>
              <a:rPr lang="ru-RU" sz="2200" kern="0" spc="-10" dirty="0">
                <a:latin typeface="Times New Roman" panose="02020603050405020304"/>
                <a:cs typeface="Times New Roman" panose="02020603050405020304"/>
              </a:rPr>
              <a:t>информации,</a:t>
            </a:r>
            <a:r>
              <a:rPr lang="ru-RU" sz="2200" kern="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обмен</a:t>
            </a:r>
            <a:r>
              <a:rPr lang="ru-RU" sz="2200" kern="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spc="-20" dirty="0">
                <a:latin typeface="Times New Roman" panose="02020603050405020304"/>
                <a:cs typeface="Times New Roman" panose="02020603050405020304"/>
              </a:rPr>
              <a:t>впечатлениями,</a:t>
            </a:r>
            <a:r>
              <a:rPr lang="ru-RU" sz="2200" kern="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своими</a:t>
            </a:r>
            <a:r>
              <a:rPr lang="ru-RU" sz="2200" kern="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мыслями</a:t>
            </a:r>
            <a:r>
              <a:rPr lang="ru-RU" sz="2200" kern="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lang="ru-RU" sz="2200" kern="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00" kern="0" spc="-10" dirty="0">
                <a:latin typeface="Times New Roman" panose="02020603050405020304"/>
                <a:cs typeface="Times New Roman" panose="02020603050405020304"/>
              </a:rPr>
              <a:t>ощущениями.</a:t>
            </a:r>
            <a:endParaRPr lang="ru-RU" sz="2200" kern="0" dirty="0">
              <a:latin typeface="Times New Roman" panose="02020603050405020304"/>
              <a:cs typeface="Times New Roman" panose="02020603050405020304"/>
            </a:endParaRPr>
          </a:p>
          <a:p>
            <a:pPr marL="12700" marR="40005" algn="just">
              <a:spcBef>
                <a:spcPts val="90"/>
              </a:spcBef>
            </a:pPr>
            <a:endParaRPr lang="ru-RU" sz="2000" kern="0" spc="-10" dirty="0">
              <a:latin typeface="Times New Roman" panose="02020603050405020304"/>
              <a:cs typeface="Times New Roman" panose="02020603050405020304"/>
            </a:endParaRPr>
          </a:p>
          <a:p>
            <a:endParaRPr lang="ru-RU" sz="2000" kern="0" spc="-10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065" marR="5080" algn="ctr">
              <a:spcBef>
                <a:spcPts val="15"/>
              </a:spcBef>
            </a:pP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68184" y="19836"/>
            <a:ext cx="748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prstClr val="black"/>
                </a:solidFill>
              </a:rPr>
              <a:t>Краткое описание практики</a:t>
            </a:r>
            <a:endParaRPr lang="ru-RU" sz="4800" dirty="0">
              <a:solidFill>
                <a:srgbClr val="ED7D31"/>
              </a:solidFill>
            </a:endParaRPr>
          </a:p>
        </p:txBody>
      </p:sp>
      <p:sp>
        <p:nvSpPr>
          <p:cNvPr id="34" name="Прямоугольник 2"/>
          <p:cNvSpPr/>
          <p:nvPr/>
        </p:nvSpPr>
        <p:spPr>
          <a:xfrm>
            <a:off x="0" y="0"/>
            <a:ext cx="191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-1" fmla="*/ 0 w 7379940"/>
              <a:gd name="connsiteY0-2" fmla="*/ 15240 h 6999240"/>
              <a:gd name="connsiteX1-3" fmla="*/ 7379940 w 7379940"/>
              <a:gd name="connsiteY1-4" fmla="*/ 0 h 6999240"/>
              <a:gd name="connsiteX2-5" fmla="*/ 4050000 w 7379940"/>
              <a:gd name="connsiteY2-6" fmla="*/ 6999240 h 6999240"/>
              <a:gd name="connsiteX3-7" fmla="*/ 0 w 7379940"/>
              <a:gd name="connsiteY3-8" fmla="*/ 6999240 h 6999240"/>
              <a:gd name="connsiteX4-9" fmla="*/ 0 w 7379940"/>
              <a:gd name="connsiteY4-10" fmla="*/ 15240 h 6999240"/>
              <a:gd name="connsiteX0-11" fmla="*/ 0 w 7379940"/>
              <a:gd name="connsiteY0-12" fmla="*/ 15240 h 6999240"/>
              <a:gd name="connsiteX1-13" fmla="*/ 7379940 w 7379940"/>
              <a:gd name="connsiteY1-14" fmla="*/ 0 h 6999240"/>
              <a:gd name="connsiteX2-15" fmla="*/ 4598640 w 7379940"/>
              <a:gd name="connsiteY2-16" fmla="*/ 6999240 h 6999240"/>
              <a:gd name="connsiteX3-17" fmla="*/ 0 w 7379940"/>
              <a:gd name="connsiteY3-18" fmla="*/ 6999240 h 6999240"/>
              <a:gd name="connsiteX4-19" fmla="*/ 0 w 7379940"/>
              <a:gd name="connsiteY4-20" fmla="*/ 15240 h 6999240"/>
              <a:gd name="connsiteX0-21" fmla="*/ 0 w 7509480"/>
              <a:gd name="connsiteY0-22" fmla="*/ 38100 h 7022100"/>
              <a:gd name="connsiteX1-23" fmla="*/ 7509480 w 7509480"/>
              <a:gd name="connsiteY1-24" fmla="*/ 0 h 7022100"/>
              <a:gd name="connsiteX2-25" fmla="*/ 4598640 w 7509480"/>
              <a:gd name="connsiteY2-26" fmla="*/ 7022100 h 7022100"/>
              <a:gd name="connsiteX3-27" fmla="*/ 0 w 7509480"/>
              <a:gd name="connsiteY3-28" fmla="*/ 7022100 h 7022100"/>
              <a:gd name="connsiteX4-29" fmla="*/ 0 w 7509480"/>
              <a:gd name="connsiteY4-30" fmla="*/ 38100 h 7022100"/>
              <a:gd name="connsiteX0-31" fmla="*/ 0 w 7532340"/>
              <a:gd name="connsiteY0-32" fmla="*/ 0 h 6984000"/>
              <a:gd name="connsiteX1-33" fmla="*/ 7532340 w 7532340"/>
              <a:gd name="connsiteY1-34" fmla="*/ 7620 h 6984000"/>
              <a:gd name="connsiteX2-35" fmla="*/ 4598640 w 7532340"/>
              <a:gd name="connsiteY2-36" fmla="*/ 6984000 h 6984000"/>
              <a:gd name="connsiteX3-37" fmla="*/ 0 w 7532340"/>
              <a:gd name="connsiteY3-38" fmla="*/ 6984000 h 6984000"/>
              <a:gd name="connsiteX4-39" fmla="*/ 0 w 7532340"/>
              <a:gd name="connsiteY4-40" fmla="*/ 0 h 6984000"/>
              <a:gd name="connsiteX0-41" fmla="*/ 0 w 7532340"/>
              <a:gd name="connsiteY0-42" fmla="*/ 0 h 6984000"/>
              <a:gd name="connsiteX1-43" fmla="*/ 7532340 w 7532340"/>
              <a:gd name="connsiteY1-44" fmla="*/ 2770 h 6984000"/>
              <a:gd name="connsiteX2-45" fmla="*/ 4598640 w 7532340"/>
              <a:gd name="connsiteY2-46" fmla="*/ 6984000 h 6984000"/>
              <a:gd name="connsiteX3-47" fmla="*/ 0 w 7532340"/>
              <a:gd name="connsiteY3-48" fmla="*/ 6984000 h 6984000"/>
              <a:gd name="connsiteX4-49" fmla="*/ 0 w 7532340"/>
              <a:gd name="connsiteY4-50" fmla="*/ 0 h 698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AutoShape 9"/>
          <p:cNvCxnSpPr>
            <a:cxnSpLocks noChangeShapeType="1"/>
            <a:endCxn id="25" idx="1"/>
          </p:cNvCxnSpPr>
          <p:nvPr/>
        </p:nvCxnSpPr>
        <p:spPr bwMode="auto">
          <a:xfrm>
            <a:off x="3283858" y="2143125"/>
            <a:ext cx="3977822" cy="1336902"/>
          </a:xfrm>
          <a:prstGeom prst="curvedConnector3">
            <a:avLst>
              <a:gd name="adj1" fmla="val 50000"/>
            </a:avLst>
          </a:prstGeom>
          <a:noFill/>
          <a:ln w="9360" cap="sq">
            <a:solidFill>
              <a:srgbClr val="0000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Стрелка вправо 5"/>
          <p:cNvSpPr/>
          <p:nvPr/>
        </p:nvSpPr>
        <p:spPr>
          <a:xfrm>
            <a:off x="1143001" y="1134110"/>
            <a:ext cx="3238500" cy="5786438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anchor="ctr"/>
          <a:lstStyle/>
          <a:p>
            <a:pPr algn="just" defTabSz="534670">
              <a:defRPr/>
            </a:pP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семейная гостиная - это форма взаимодействия учителей,  детей и родителей. Такие мероприятия организуются с целью создания единого пространства для общения, обучения,  игр. Во время семейной гостиной можно проводить различные активности и игры, просмотр фильмов, чтение книг, совместное творчество и многое другое. Это отличная возможность для родителей узнать больше о своих детях, а детям - почувствовать поддержку и внимание своих родителей.</a:t>
            </a:r>
            <a:endParaRPr lang="ru-RU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16" name="AutoShape 6"/>
          <p:cNvCxnSpPr>
            <a:cxnSpLocks noChangeShapeType="1"/>
          </p:cNvCxnSpPr>
          <p:nvPr/>
        </p:nvCxnSpPr>
        <p:spPr bwMode="auto">
          <a:xfrm flipV="1">
            <a:off x="3333751" y="857250"/>
            <a:ext cx="1047750" cy="357188"/>
          </a:xfrm>
          <a:prstGeom prst="curvedConnector3">
            <a:avLst>
              <a:gd name="adj1" fmla="val 50000"/>
            </a:avLst>
          </a:prstGeom>
          <a:noFill/>
          <a:ln w="9360" cap="sq">
            <a:solidFill>
              <a:srgbClr val="0000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AutoShape 7"/>
          <p:cNvCxnSpPr>
            <a:cxnSpLocks noChangeShapeType="1"/>
          </p:cNvCxnSpPr>
          <p:nvPr/>
        </p:nvCxnSpPr>
        <p:spPr bwMode="auto">
          <a:xfrm>
            <a:off x="3333751" y="1500188"/>
            <a:ext cx="1428750" cy="357187"/>
          </a:xfrm>
          <a:prstGeom prst="curvedConnector3">
            <a:avLst>
              <a:gd name="adj1" fmla="val 50000"/>
            </a:avLst>
          </a:prstGeom>
          <a:noFill/>
          <a:ln w="9360" cap="sq">
            <a:solidFill>
              <a:srgbClr val="0000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AutoShape 8"/>
          <p:cNvCxnSpPr>
            <a:cxnSpLocks noChangeShapeType="1"/>
            <a:endCxn id="17" idx="1"/>
          </p:cNvCxnSpPr>
          <p:nvPr/>
        </p:nvCxnSpPr>
        <p:spPr bwMode="auto">
          <a:xfrm>
            <a:off x="3421442" y="2039938"/>
            <a:ext cx="2742595" cy="900339"/>
          </a:xfrm>
          <a:prstGeom prst="curvedConnector3">
            <a:avLst>
              <a:gd name="adj1" fmla="val 50000"/>
            </a:avLst>
          </a:prstGeom>
          <a:noFill/>
          <a:ln w="9360" cap="sq">
            <a:solidFill>
              <a:srgbClr val="0000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4476750" y="642938"/>
            <a:ext cx="7715250" cy="714375"/>
          </a:xfrm>
          <a:prstGeom prst="roundRect">
            <a:avLst>
              <a:gd name="adj" fmla="val 16667"/>
            </a:avLst>
          </a:prstGeom>
          <a:solidFill>
            <a:srgbClr val="045A95">
              <a:alpha val="61000"/>
            </a:srgbClr>
          </a:solidFill>
          <a:ln w="9360" cap="sq">
            <a:solidFill>
              <a:srgbClr val="2E2ECB"/>
            </a:solidFill>
            <a:miter lim="800000"/>
          </a:ln>
          <a:effectLst/>
        </p:spPr>
        <p:txBody>
          <a:bodyPr lIns="107138" tIns="55712" rIns="107138" bIns="55712" anchor="ctr"/>
          <a:lstStyle/>
          <a:p>
            <a:pPr algn="ctr" defTabSz="534670">
              <a:buSzPct val="100000"/>
              <a:tabLst>
                <a:tab pos="0" algn="l"/>
                <a:tab pos="532765" algn="l"/>
                <a:tab pos="1067435" algn="l"/>
                <a:tab pos="1602105" algn="l"/>
                <a:tab pos="2136775" algn="l"/>
                <a:tab pos="2672080" algn="l"/>
                <a:tab pos="3206750" algn="l"/>
                <a:tab pos="3741420" algn="l"/>
                <a:tab pos="4276090" algn="l"/>
                <a:tab pos="4811395" algn="l"/>
                <a:tab pos="5346065" algn="l"/>
                <a:tab pos="5880735" algn="l"/>
                <a:tab pos="6415405" algn="l"/>
                <a:tab pos="6950075" algn="l"/>
                <a:tab pos="7485380" algn="l"/>
                <a:tab pos="8020050" algn="l"/>
                <a:tab pos="8554720" algn="l"/>
                <a:tab pos="9089390" algn="l"/>
                <a:tab pos="9624695" algn="l"/>
                <a:tab pos="10159365" algn="l"/>
                <a:tab pos="10694035" algn="l"/>
              </a:tabLst>
              <a:defRPr/>
            </a:pPr>
            <a:r>
              <a:rPr lang="ru-RU" sz="2400" b="1" dirty="0">
                <a:cs typeface="Arial" panose="020B0604020202020204" pitchFamily="34" charset="0"/>
              </a:rPr>
              <a:t>Персональные пригласительные</a:t>
            </a:r>
            <a:endParaRPr lang="ru-RU" altLang="ru-RU" sz="2400" b="1" dirty="0">
              <a:cs typeface="Arial" panose="020B0604020202020204" pitchFamily="34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4762500" y="1428750"/>
            <a:ext cx="7429500" cy="663349"/>
          </a:xfrm>
          <a:prstGeom prst="roundRect">
            <a:avLst>
              <a:gd name="adj" fmla="val 16667"/>
            </a:avLst>
          </a:prstGeom>
          <a:solidFill>
            <a:srgbClr val="045A95">
              <a:alpha val="61000"/>
            </a:srgbClr>
          </a:solidFill>
          <a:ln w="9360" cap="sq">
            <a:solidFill>
              <a:srgbClr val="2E2ECB"/>
            </a:solidFill>
            <a:miter lim="800000"/>
          </a:ln>
          <a:effectLst/>
        </p:spPr>
        <p:txBody>
          <a:bodyPr lIns="107138" tIns="55712" rIns="107138" bIns="55712" anchor="ctr"/>
          <a:lstStyle/>
          <a:p>
            <a:pPr algn="ctr" defTabSz="534670">
              <a:buSzPct val="100000"/>
              <a:tabLst>
                <a:tab pos="0" algn="l"/>
                <a:tab pos="532765" algn="l"/>
                <a:tab pos="1067435" algn="l"/>
                <a:tab pos="1602105" algn="l"/>
                <a:tab pos="2136775" algn="l"/>
                <a:tab pos="2672080" algn="l"/>
                <a:tab pos="3206750" algn="l"/>
                <a:tab pos="3741420" algn="l"/>
                <a:tab pos="4276090" algn="l"/>
                <a:tab pos="4811395" algn="l"/>
                <a:tab pos="5346065" algn="l"/>
                <a:tab pos="5880735" algn="l"/>
                <a:tab pos="6415405" algn="l"/>
                <a:tab pos="6950075" algn="l"/>
                <a:tab pos="7485380" algn="l"/>
                <a:tab pos="8020050" algn="l"/>
                <a:tab pos="8554720" algn="l"/>
                <a:tab pos="9089390" algn="l"/>
                <a:tab pos="9624695" algn="l"/>
                <a:tab pos="10159365" algn="l"/>
                <a:tab pos="10694035" algn="l"/>
              </a:tabLst>
              <a:defRPr/>
            </a:pPr>
            <a:r>
              <a:rPr lang="ru-RU" altLang="ru-RU" sz="2400" b="1" dirty="0">
                <a:cs typeface="Arial" panose="020B0604020202020204" pitchFamily="34" charset="0"/>
              </a:rPr>
              <a:t>Интерактивные задания для детей и взрослых</a:t>
            </a:r>
            <a:endParaRPr lang="ru-RU" altLang="ru-RU" sz="2400" b="1" dirty="0">
              <a:cs typeface="Arial" panose="020B0604020202020204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6164036" y="2708956"/>
            <a:ext cx="6027964" cy="462643"/>
          </a:xfrm>
          <a:prstGeom prst="roundRect">
            <a:avLst>
              <a:gd name="adj" fmla="val 16667"/>
            </a:avLst>
          </a:prstGeom>
          <a:solidFill>
            <a:srgbClr val="045A95">
              <a:alpha val="60000"/>
            </a:srgbClr>
          </a:solidFill>
          <a:ln w="9360" cap="sq">
            <a:solidFill>
              <a:srgbClr val="2E2ECB"/>
            </a:solidFill>
            <a:miter lim="800000"/>
          </a:ln>
          <a:effectLst/>
        </p:spPr>
        <p:txBody>
          <a:bodyPr lIns="107138" tIns="55712" rIns="107138" bIns="55712" anchor="ctr"/>
          <a:lstStyle/>
          <a:p>
            <a:pPr algn="ctr" defTabSz="534670">
              <a:buSzPct val="100000"/>
              <a:tabLst>
                <a:tab pos="0" algn="l"/>
                <a:tab pos="532765" algn="l"/>
                <a:tab pos="1067435" algn="l"/>
                <a:tab pos="1602105" algn="l"/>
                <a:tab pos="2136775" algn="l"/>
                <a:tab pos="2672080" algn="l"/>
                <a:tab pos="3206750" algn="l"/>
                <a:tab pos="3741420" algn="l"/>
                <a:tab pos="4276090" algn="l"/>
                <a:tab pos="4811395" algn="l"/>
                <a:tab pos="5346065" algn="l"/>
                <a:tab pos="5880735" algn="l"/>
                <a:tab pos="6415405" algn="l"/>
                <a:tab pos="6950075" algn="l"/>
                <a:tab pos="7485380" algn="l"/>
                <a:tab pos="8020050" algn="l"/>
                <a:tab pos="8554720" algn="l"/>
                <a:tab pos="9089390" algn="l"/>
                <a:tab pos="9624695" algn="l"/>
                <a:tab pos="10159365" algn="l"/>
                <a:tab pos="10694035" algn="l"/>
              </a:tabLst>
              <a:defRPr/>
            </a:pPr>
            <a:r>
              <a:rPr lang="ru-RU" sz="2400" b="1" dirty="0">
                <a:cs typeface="Arial" panose="020B0604020202020204" pitchFamily="34" charset="0"/>
              </a:rPr>
              <a:t>Новый материал</a:t>
            </a:r>
            <a:endParaRPr lang="ru-RU" altLang="ru-RU" sz="2400" b="1" dirty="0">
              <a:cs typeface="Arial" panose="020B0604020202020204" pitchFamily="34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98060" y="36286"/>
            <a:ext cx="11664345" cy="666750"/>
          </a:xfrm>
          <a:prstGeom prst="roundRect">
            <a:avLst>
              <a:gd name="adj" fmla="val 16667"/>
            </a:avLst>
          </a:prstGeom>
          <a:solidFill>
            <a:srgbClr val="FD7202"/>
          </a:solidFill>
          <a:ln w="9360" cap="sq">
            <a:solidFill>
              <a:srgbClr val="00CC98"/>
            </a:solidFill>
            <a:miter lim="800000"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</p:spPr>
        <p:txBody>
          <a:bodyPr lIns="107138" tIns="55712" rIns="107138" bIns="55712" anchor="ctr"/>
          <a:lstStyle/>
          <a:p>
            <a:pPr algn="ctr" defTabSz="534670">
              <a:buSzPct val="100000"/>
              <a:tabLst>
                <a:tab pos="0" algn="l"/>
                <a:tab pos="532765" algn="l"/>
                <a:tab pos="1067435" algn="l"/>
                <a:tab pos="1602105" algn="l"/>
                <a:tab pos="2136775" algn="l"/>
                <a:tab pos="2672080" algn="l"/>
                <a:tab pos="3206750" algn="l"/>
                <a:tab pos="3741420" algn="l"/>
                <a:tab pos="4276090" algn="l"/>
                <a:tab pos="4811395" algn="l"/>
                <a:tab pos="5346065" algn="l"/>
                <a:tab pos="5880735" algn="l"/>
                <a:tab pos="6415405" algn="l"/>
                <a:tab pos="6950075" algn="l"/>
                <a:tab pos="7485380" algn="l"/>
                <a:tab pos="8020050" algn="l"/>
                <a:tab pos="8554720" algn="l"/>
                <a:tab pos="9089390" algn="l"/>
                <a:tab pos="9624695" algn="l"/>
                <a:tab pos="10159365" algn="l"/>
                <a:tab pos="10694035" algn="l"/>
              </a:tabLst>
              <a:defRPr/>
            </a:pPr>
            <a:r>
              <a:rPr lang="ru-RU" sz="3100" dirty="0"/>
              <a:t>Семейная гостиная </a:t>
            </a:r>
            <a:endParaRPr lang="ru-RU" altLang="ru-RU" sz="2900" b="1" dirty="0">
              <a:cs typeface="Arial" panose="020B0604020202020204" pitchFamily="34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7261680" y="3223760"/>
            <a:ext cx="4930321" cy="513669"/>
          </a:xfrm>
          <a:prstGeom prst="roundRect">
            <a:avLst>
              <a:gd name="adj" fmla="val 16667"/>
            </a:avLst>
          </a:prstGeom>
          <a:solidFill>
            <a:srgbClr val="045A95">
              <a:alpha val="60000"/>
            </a:srgbClr>
          </a:solidFill>
          <a:ln w="9360" cap="sq">
            <a:solidFill>
              <a:srgbClr val="2E2ECB"/>
            </a:solidFill>
            <a:miter lim="800000"/>
          </a:ln>
          <a:effectLst/>
        </p:spPr>
        <p:txBody>
          <a:bodyPr lIns="107138" tIns="55712" rIns="107138" bIns="55712" anchor="ctr"/>
          <a:lstStyle/>
          <a:p>
            <a:pPr algn="ctr" defTabSz="534670">
              <a:buSzPct val="100000"/>
              <a:tabLst>
                <a:tab pos="0" algn="l"/>
                <a:tab pos="532765" algn="l"/>
                <a:tab pos="1067435" algn="l"/>
                <a:tab pos="1602105" algn="l"/>
                <a:tab pos="2136775" algn="l"/>
                <a:tab pos="2672080" algn="l"/>
                <a:tab pos="3206750" algn="l"/>
                <a:tab pos="3741420" algn="l"/>
                <a:tab pos="4276090" algn="l"/>
                <a:tab pos="4811395" algn="l"/>
                <a:tab pos="5346065" algn="l"/>
                <a:tab pos="5880735" algn="l"/>
                <a:tab pos="6415405" algn="l"/>
                <a:tab pos="6950075" algn="l"/>
                <a:tab pos="7485380" algn="l"/>
                <a:tab pos="8020050" algn="l"/>
                <a:tab pos="8554720" algn="l"/>
                <a:tab pos="9089390" algn="l"/>
                <a:tab pos="9624695" algn="l"/>
                <a:tab pos="10159365" algn="l"/>
                <a:tab pos="10694035" algn="l"/>
              </a:tabLst>
              <a:defRPr/>
            </a:pPr>
            <a:r>
              <a:rPr lang="ru-RU" altLang="ru-RU" sz="2400" b="1" dirty="0">
                <a:cs typeface="Arial" panose="020B0604020202020204" pitchFamily="34" charset="0"/>
              </a:rPr>
              <a:t>Обратная связь</a:t>
            </a:r>
            <a:endParaRPr lang="ru-RU" altLang="ru-RU" sz="2400" b="1" dirty="0">
              <a:cs typeface="Arial" panose="020B0604020202020204" pitchFamily="34" charset="0"/>
            </a:endParaRPr>
          </a:p>
        </p:txBody>
      </p:sp>
      <p:pic>
        <p:nvPicPr>
          <p:cNvPr id="13324" name="Picture 2" descr="C:\Users\Пользователь\Desktop\IMG_9014.jfif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41" y="3325813"/>
            <a:ext cx="4237869" cy="159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" descr="C:\Users\Пользователь\Desktop\IMG_9149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42" y="5509760"/>
            <a:ext cx="2742595" cy="134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" descr="C:\Users\Пользователь\Desktop\IMG_9155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2"/>
          <a:stretch>
            <a:fillRect/>
          </a:stretch>
        </p:blipFill>
        <p:spPr bwMode="auto">
          <a:xfrm>
            <a:off x="8632977" y="3789590"/>
            <a:ext cx="3129643" cy="14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5" descr="C:\Users\Пользователь\Desktop\IMG_9083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381" y="5500688"/>
            <a:ext cx="2804584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6" descr="C:\Users\Пользователь\Desktop\2023-11-05_14-23-5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84" y="5492750"/>
            <a:ext cx="3017762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5615215" y="2143125"/>
            <a:ext cx="6576786" cy="514804"/>
          </a:xfrm>
          <a:prstGeom prst="roundRect">
            <a:avLst>
              <a:gd name="adj" fmla="val 16667"/>
            </a:avLst>
          </a:prstGeom>
          <a:solidFill>
            <a:srgbClr val="045A95">
              <a:alpha val="60000"/>
            </a:srgbClr>
          </a:solidFill>
          <a:ln w="9360" cap="sq">
            <a:solidFill>
              <a:srgbClr val="2E2ECB"/>
            </a:solidFill>
            <a:miter lim="800000"/>
          </a:ln>
          <a:effectLst/>
        </p:spPr>
        <p:txBody>
          <a:bodyPr lIns="107138" tIns="55712" rIns="107138" bIns="55712" anchor="ctr"/>
          <a:lstStyle/>
          <a:p>
            <a:pPr algn="ctr" defTabSz="534670">
              <a:buSzPct val="100000"/>
              <a:tabLst>
                <a:tab pos="0" algn="l"/>
                <a:tab pos="532765" algn="l"/>
                <a:tab pos="1067435" algn="l"/>
                <a:tab pos="1602105" algn="l"/>
                <a:tab pos="2136775" algn="l"/>
                <a:tab pos="2672080" algn="l"/>
                <a:tab pos="3206750" algn="l"/>
                <a:tab pos="3741420" algn="l"/>
                <a:tab pos="4276090" algn="l"/>
                <a:tab pos="4811395" algn="l"/>
                <a:tab pos="5346065" algn="l"/>
                <a:tab pos="5880735" algn="l"/>
                <a:tab pos="6415405" algn="l"/>
                <a:tab pos="6950075" algn="l"/>
                <a:tab pos="7485380" algn="l"/>
                <a:tab pos="8020050" algn="l"/>
                <a:tab pos="8554720" algn="l"/>
                <a:tab pos="9089390" algn="l"/>
                <a:tab pos="9624695" algn="l"/>
                <a:tab pos="10159365" algn="l"/>
                <a:tab pos="10694035" algn="l"/>
              </a:tabLst>
              <a:defRPr/>
            </a:pPr>
            <a:r>
              <a:rPr lang="ru-RU" sz="2400" b="1" dirty="0">
                <a:cs typeface="Arial" panose="020B0604020202020204" pitchFamily="34" charset="0"/>
              </a:rPr>
              <a:t>Деловые и ролевые игры</a:t>
            </a:r>
            <a:endParaRPr lang="ru-RU" altLang="ru-RU" sz="24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/>
          <p:cNvSpPr/>
          <p:nvPr/>
        </p:nvSpPr>
        <p:spPr>
          <a:xfrm>
            <a:off x="5831550" y="1447092"/>
            <a:ext cx="5580000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Полилиния: фигура 23"/>
          <p:cNvSpPr/>
          <p:nvPr/>
        </p:nvSpPr>
        <p:spPr>
          <a:xfrm>
            <a:off x="5831549" y="4912090"/>
            <a:ext cx="6376235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/>
          <p:cNvSpPr/>
          <p:nvPr/>
        </p:nvSpPr>
        <p:spPr>
          <a:xfrm>
            <a:off x="6596550" y="3216640"/>
            <a:ext cx="5580000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200" dirty="0">
                <a:solidFill>
                  <a:srgbClr val="2D2DB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</a:t>
            </a:r>
            <a:r>
              <a:rPr lang="ru-RU" sz="2200" dirty="0" smtClean="0">
                <a:solidFill>
                  <a:srgbClr val="2D2DB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открытость к продуктивному диалогу для всех участников образовательных отношений.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" cstate="screen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71000" y="2780403"/>
            <a:ext cx="2177475" cy="2177475"/>
          </a:xfrm>
          <a:prstGeom prst="rect">
            <a:avLst/>
          </a:prstGeom>
        </p:spPr>
      </p:pic>
      <p:sp>
        <p:nvSpPr>
          <p:cNvPr id="28" name="Дуга 27"/>
          <p:cNvSpPr/>
          <p:nvPr/>
        </p:nvSpPr>
        <p:spPr>
          <a:xfrm rot="13602773">
            <a:off x="2766000" y="2347092"/>
            <a:ext cx="3065550" cy="3065550"/>
          </a:xfrm>
          <a:prstGeom prst="arc">
            <a:avLst>
              <a:gd name="adj1" fmla="val 13591648"/>
              <a:gd name="adj2" fmla="val 238448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2639925" cy="6858000"/>
          </a:xfrm>
          <a:custGeom>
            <a:avLst/>
            <a:gdLst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39925 w 2639925"/>
              <a:gd name="connsiteY2" fmla="*/ 6858000 h 6858000"/>
              <a:gd name="connsiteX3" fmla="*/ 0 w 2639925"/>
              <a:gd name="connsiteY3" fmla="*/ 6858000 h 6858000"/>
              <a:gd name="connsiteX4" fmla="*/ 0 w 2639925"/>
              <a:gd name="connsiteY4" fmla="*/ 0 h 6858000"/>
              <a:gd name="connsiteX0-1" fmla="*/ 0 w 2639925"/>
              <a:gd name="connsiteY0-2" fmla="*/ 0 h 6858000"/>
              <a:gd name="connsiteX1-3" fmla="*/ 2639925 w 2639925"/>
              <a:gd name="connsiteY1-4" fmla="*/ 0 h 6858000"/>
              <a:gd name="connsiteX2-5" fmla="*/ 2628900 w 2639925"/>
              <a:gd name="connsiteY2-6" fmla="*/ 2009775 h 6858000"/>
              <a:gd name="connsiteX3-7" fmla="*/ 2639925 w 2639925"/>
              <a:gd name="connsiteY3-8" fmla="*/ 6858000 h 6858000"/>
              <a:gd name="connsiteX4-9" fmla="*/ 0 w 2639925"/>
              <a:gd name="connsiteY4-10" fmla="*/ 6858000 h 6858000"/>
              <a:gd name="connsiteX5" fmla="*/ 0 w 2639925"/>
              <a:gd name="connsiteY5" fmla="*/ 0 h 6858000"/>
              <a:gd name="connsiteX0-11" fmla="*/ 0 w 2639925"/>
              <a:gd name="connsiteY0-12" fmla="*/ 0 h 6858000"/>
              <a:gd name="connsiteX1-13" fmla="*/ 2639925 w 2639925"/>
              <a:gd name="connsiteY1-14" fmla="*/ 0 h 6858000"/>
              <a:gd name="connsiteX2-15" fmla="*/ 2085975 w 2639925"/>
              <a:gd name="connsiteY2-16" fmla="*/ 2038350 h 6858000"/>
              <a:gd name="connsiteX3-17" fmla="*/ 2639925 w 2639925"/>
              <a:gd name="connsiteY3-18" fmla="*/ 6858000 h 6858000"/>
              <a:gd name="connsiteX4-19" fmla="*/ 0 w 2639925"/>
              <a:gd name="connsiteY4-20" fmla="*/ 6858000 h 6858000"/>
              <a:gd name="connsiteX5-21" fmla="*/ 0 w 2639925"/>
              <a:gd name="connsiteY5-22" fmla="*/ 0 h 6858000"/>
              <a:gd name="connsiteX0-23" fmla="*/ 0 w 2639925"/>
              <a:gd name="connsiteY0-24" fmla="*/ 0 h 6858000"/>
              <a:gd name="connsiteX1-25" fmla="*/ 2639925 w 2639925"/>
              <a:gd name="connsiteY1-26" fmla="*/ 0 h 6858000"/>
              <a:gd name="connsiteX2-27" fmla="*/ 1990725 w 2639925"/>
              <a:gd name="connsiteY2-28" fmla="*/ 1990725 h 6858000"/>
              <a:gd name="connsiteX3-29" fmla="*/ 2639925 w 2639925"/>
              <a:gd name="connsiteY3-30" fmla="*/ 6858000 h 6858000"/>
              <a:gd name="connsiteX4-31" fmla="*/ 0 w 2639925"/>
              <a:gd name="connsiteY4-32" fmla="*/ 6858000 h 6858000"/>
              <a:gd name="connsiteX5-33" fmla="*/ 0 w 2639925"/>
              <a:gd name="connsiteY5-34" fmla="*/ 0 h 6858000"/>
              <a:gd name="connsiteX0-35" fmla="*/ 0 w 2639925"/>
              <a:gd name="connsiteY0-36" fmla="*/ 0 h 6858000"/>
              <a:gd name="connsiteX1-37" fmla="*/ 2639925 w 2639925"/>
              <a:gd name="connsiteY1-38" fmla="*/ 0 h 6858000"/>
              <a:gd name="connsiteX2-39" fmla="*/ 1990725 w 2639925"/>
              <a:gd name="connsiteY2-40" fmla="*/ 1990725 h 6858000"/>
              <a:gd name="connsiteX3-41" fmla="*/ 2381250 w 2639925"/>
              <a:gd name="connsiteY3-42" fmla="*/ 4857750 h 6858000"/>
              <a:gd name="connsiteX4-43" fmla="*/ 2639925 w 2639925"/>
              <a:gd name="connsiteY4-44" fmla="*/ 6858000 h 6858000"/>
              <a:gd name="connsiteX5-45" fmla="*/ 0 w 2639925"/>
              <a:gd name="connsiteY5-46" fmla="*/ 6858000 h 6858000"/>
              <a:gd name="connsiteX6" fmla="*/ 0 w 2639925"/>
              <a:gd name="connsiteY6" fmla="*/ 0 h 6858000"/>
              <a:gd name="connsiteX0-47" fmla="*/ 0 w 2639925"/>
              <a:gd name="connsiteY0-48" fmla="*/ 0 h 6858000"/>
              <a:gd name="connsiteX1-49" fmla="*/ 2639925 w 2639925"/>
              <a:gd name="connsiteY1-50" fmla="*/ 0 h 6858000"/>
              <a:gd name="connsiteX2-51" fmla="*/ 1990725 w 2639925"/>
              <a:gd name="connsiteY2-52" fmla="*/ 1990725 h 6858000"/>
              <a:gd name="connsiteX3-53" fmla="*/ 1990725 w 2639925"/>
              <a:gd name="connsiteY3-54" fmla="*/ 4876800 h 6858000"/>
              <a:gd name="connsiteX4-55" fmla="*/ 2639925 w 2639925"/>
              <a:gd name="connsiteY4-56" fmla="*/ 6858000 h 6858000"/>
              <a:gd name="connsiteX5-57" fmla="*/ 0 w 2639925"/>
              <a:gd name="connsiteY5-58" fmla="*/ 6858000 h 6858000"/>
              <a:gd name="connsiteX6-59" fmla="*/ 0 w 2639925"/>
              <a:gd name="connsiteY6-60" fmla="*/ 0 h 6858000"/>
              <a:gd name="connsiteX0-61" fmla="*/ 0 w 2639925"/>
              <a:gd name="connsiteY0-62" fmla="*/ 0 h 6858000"/>
              <a:gd name="connsiteX1-63" fmla="*/ 2639925 w 2639925"/>
              <a:gd name="connsiteY1-64" fmla="*/ 0 h 6858000"/>
              <a:gd name="connsiteX2-65" fmla="*/ 1990725 w 2639925"/>
              <a:gd name="connsiteY2-66" fmla="*/ 1990725 h 6858000"/>
              <a:gd name="connsiteX3-67" fmla="*/ 1990725 w 2639925"/>
              <a:gd name="connsiteY3-68" fmla="*/ 5050971 h 6858000"/>
              <a:gd name="connsiteX4-69" fmla="*/ 2639925 w 2639925"/>
              <a:gd name="connsiteY4-70" fmla="*/ 6858000 h 6858000"/>
              <a:gd name="connsiteX5-71" fmla="*/ 0 w 2639925"/>
              <a:gd name="connsiteY5-72" fmla="*/ 6858000 h 6858000"/>
              <a:gd name="connsiteX6-73" fmla="*/ 0 w 2639925"/>
              <a:gd name="connsiteY6-74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59" y="connsiteY6-60"/>
              </a:cxn>
            </a:cxnLst>
            <a:rect l="l" t="t" r="r" b="b"/>
            <a:pathLst>
              <a:path w="2639925" h="6858000">
                <a:moveTo>
                  <a:pt x="0" y="0"/>
                </a:moveTo>
                <a:lnTo>
                  <a:pt x="2639925" y="0"/>
                </a:lnTo>
                <a:lnTo>
                  <a:pt x="1990725" y="1990725"/>
                </a:lnTo>
                <a:lnTo>
                  <a:pt x="1990725" y="5050971"/>
                </a:lnTo>
                <a:lnTo>
                  <a:pt x="26399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>
            <a:stCxn id="23" idx="15"/>
          </p:cNvCxnSpPr>
          <p:nvPr/>
        </p:nvCxnSpPr>
        <p:spPr>
          <a:xfrm flipH="1">
            <a:off x="4251000" y="2099593"/>
            <a:ext cx="158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251000" y="2099593"/>
            <a:ext cx="0" cy="6808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251000" y="4912091"/>
            <a:ext cx="0" cy="6617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4251000" y="5573851"/>
            <a:ext cx="1605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5342125" y="3869141"/>
            <a:ext cx="12480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096000" y="1413379"/>
            <a:ext cx="508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2D2DB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мероприятий со всеми участниками образовательных </a:t>
            </a:r>
            <a:r>
              <a:rPr lang="ru-RU" sz="2200" dirty="0" smtClean="0">
                <a:solidFill>
                  <a:srgbClr val="2D2DB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отношений  в практико-ориентированном формате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27822" y="4937213"/>
            <a:ext cx="5358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Повышение родительской компетентности, овладение новыми  формами взаимодействия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78750" y="3146292"/>
            <a:ext cx="324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251001" y="179392"/>
            <a:ext cx="79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Достигнутые результаты</a:t>
            </a:r>
            <a:endParaRPr lang="ru-RU" sz="5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000" y="234000"/>
            <a:ext cx="10620000" cy="993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Возможности и инструменты  для тиражирования</a:t>
            </a:r>
            <a:endParaRPr lang="ru-RU" dirty="0"/>
          </a:p>
        </p:txBody>
      </p:sp>
      <p:sp>
        <p:nvSpPr>
          <p:cNvPr id="41" name="Прямоугольник 2"/>
          <p:cNvSpPr/>
          <p:nvPr/>
        </p:nvSpPr>
        <p:spPr>
          <a:xfrm>
            <a:off x="0" y="0"/>
            <a:ext cx="191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-1" fmla="*/ 0 w 7379940"/>
              <a:gd name="connsiteY0-2" fmla="*/ 15240 h 6999240"/>
              <a:gd name="connsiteX1-3" fmla="*/ 7379940 w 7379940"/>
              <a:gd name="connsiteY1-4" fmla="*/ 0 h 6999240"/>
              <a:gd name="connsiteX2-5" fmla="*/ 4050000 w 7379940"/>
              <a:gd name="connsiteY2-6" fmla="*/ 6999240 h 6999240"/>
              <a:gd name="connsiteX3-7" fmla="*/ 0 w 7379940"/>
              <a:gd name="connsiteY3-8" fmla="*/ 6999240 h 6999240"/>
              <a:gd name="connsiteX4-9" fmla="*/ 0 w 7379940"/>
              <a:gd name="connsiteY4-10" fmla="*/ 15240 h 6999240"/>
              <a:gd name="connsiteX0-11" fmla="*/ 0 w 7379940"/>
              <a:gd name="connsiteY0-12" fmla="*/ 15240 h 6999240"/>
              <a:gd name="connsiteX1-13" fmla="*/ 7379940 w 7379940"/>
              <a:gd name="connsiteY1-14" fmla="*/ 0 h 6999240"/>
              <a:gd name="connsiteX2-15" fmla="*/ 4598640 w 7379940"/>
              <a:gd name="connsiteY2-16" fmla="*/ 6999240 h 6999240"/>
              <a:gd name="connsiteX3-17" fmla="*/ 0 w 7379940"/>
              <a:gd name="connsiteY3-18" fmla="*/ 6999240 h 6999240"/>
              <a:gd name="connsiteX4-19" fmla="*/ 0 w 7379940"/>
              <a:gd name="connsiteY4-20" fmla="*/ 15240 h 6999240"/>
              <a:gd name="connsiteX0-21" fmla="*/ 0 w 7509480"/>
              <a:gd name="connsiteY0-22" fmla="*/ 38100 h 7022100"/>
              <a:gd name="connsiteX1-23" fmla="*/ 7509480 w 7509480"/>
              <a:gd name="connsiteY1-24" fmla="*/ 0 h 7022100"/>
              <a:gd name="connsiteX2-25" fmla="*/ 4598640 w 7509480"/>
              <a:gd name="connsiteY2-26" fmla="*/ 7022100 h 7022100"/>
              <a:gd name="connsiteX3-27" fmla="*/ 0 w 7509480"/>
              <a:gd name="connsiteY3-28" fmla="*/ 7022100 h 7022100"/>
              <a:gd name="connsiteX4-29" fmla="*/ 0 w 7509480"/>
              <a:gd name="connsiteY4-30" fmla="*/ 38100 h 7022100"/>
              <a:gd name="connsiteX0-31" fmla="*/ 0 w 7532340"/>
              <a:gd name="connsiteY0-32" fmla="*/ 0 h 6984000"/>
              <a:gd name="connsiteX1-33" fmla="*/ 7532340 w 7532340"/>
              <a:gd name="connsiteY1-34" fmla="*/ 7620 h 6984000"/>
              <a:gd name="connsiteX2-35" fmla="*/ 4598640 w 7532340"/>
              <a:gd name="connsiteY2-36" fmla="*/ 6984000 h 6984000"/>
              <a:gd name="connsiteX3-37" fmla="*/ 0 w 7532340"/>
              <a:gd name="connsiteY3-38" fmla="*/ 6984000 h 6984000"/>
              <a:gd name="connsiteX4-39" fmla="*/ 0 w 7532340"/>
              <a:gd name="connsiteY4-40" fmla="*/ 0 h 6984000"/>
              <a:gd name="connsiteX0-41" fmla="*/ 0 w 7532340"/>
              <a:gd name="connsiteY0-42" fmla="*/ 0 h 6984000"/>
              <a:gd name="connsiteX1-43" fmla="*/ 7532340 w 7532340"/>
              <a:gd name="connsiteY1-44" fmla="*/ 2770 h 6984000"/>
              <a:gd name="connsiteX2-45" fmla="*/ 4598640 w 7532340"/>
              <a:gd name="connsiteY2-46" fmla="*/ 6984000 h 6984000"/>
              <a:gd name="connsiteX3-47" fmla="*/ 0 w 7532340"/>
              <a:gd name="connsiteY3-48" fmla="*/ 6984000 h 6984000"/>
              <a:gd name="connsiteX4-49" fmla="*/ 0 w 7532340"/>
              <a:gd name="connsiteY4-50" fmla="*/ 0 h 698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31000" y="1582341"/>
            <a:ext cx="9315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</a:rPr>
              <a:t>Семейная гостиная одна из множества эффективных форм </a:t>
            </a:r>
            <a:r>
              <a:rPr lang="ru-RU" sz="2800" dirty="0">
                <a:solidFill>
                  <a:prstClr val="black"/>
                </a:solidFill>
              </a:rPr>
              <a:t>по формированию финансовой </a:t>
            </a:r>
            <a:r>
              <a:rPr lang="ru-RU" sz="2800" dirty="0" smtClean="0">
                <a:solidFill>
                  <a:prstClr val="black"/>
                </a:solidFill>
              </a:rPr>
              <a:t>грамотности, которая  включает в </a:t>
            </a:r>
            <a:r>
              <a:rPr lang="ru-RU" sz="2800" dirty="0">
                <a:solidFill>
                  <a:prstClr val="black"/>
                </a:solidFill>
              </a:rPr>
              <a:t>себя работу со всеми участниками образовательных отношений</a:t>
            </a:r>
            <a:r>
              <a:rPr lang="ru-RU" sz="2800" dirty="0" smtClean="0">
                <a:solidFill>
                  <a:prstClr val="black"/>
                </a:solidFill>
              </a:rPr>
              <a:t>.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</a:rPr>
              <a:t>Банк </a:t>
            </a:r>
            <a:r>
              <a:rPr lang="ru-RU" sz="2800" smtClean="0">
                <a:solidFill>
                  <a:prstClr val="black"/>
                </a:solidFill>
              </a:rPr>
              <a:t>сценариев гостиных.</a:t>
            </a:r>
            <a:endParaRPr lang="ru-RU" sz="2800" dirty="0">
              <a:solidFill>
                <a:prstClr val="black"/>
              </a:solidFill>
            </a:endParaRP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Материалы практики и методические </a:t>
            </a:r>
            <a:r>
              <a:rPr lang="ru-RU" sz="2800" dirty="0" smtClean="0">
                <a:solidFill>
                  <a:prstClr val="black"/>
                </a:solidFill>
              </a:rPr>
              <a:t>разработки  </a:t>
            </a:r>
            <a:r>
              <a:rPr lang="ru-RU" sz="2800" dirty="0">
                <a:solidFill>
                  <a:prstClr val="black"/>
                </a:solidFill>
              </a:rPr>
              <a:t>опубликованы на страницах школьного сайта:</a:t>
            </a:r>
            <a:endParaRPr lang="ru-RU" sz="2800" dirty="0">
              <a:solidFill>
                <a:prstClr val="black"/>
              </a:solidFill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1"/>
              </a:rPr>
              <a:t>http://www.aginskayasosh2.ru/index/kraevoj_finansovyj_festival_2022/0-515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hlinkClick r:id="rId2"/>
              </a:rPr>
              <a:t>http://www.aginskayasosh2.ru/index/kraevoj_finansovyj_festival_2021/0-495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hlinkClick r:id="rId3"/>
              </a:rPr>
              <a:t>http://www.aginskayasosh2.ru/index/finansovaja_gramotnost/0-511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/>
          <p:cNvSpPr/>
          <p:nvPr/>
        </p:nvSpPr>
        <p:spPr>
          <a:xfrm rot="10800000">
            <a:off x="0" y="-61352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Ф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" y="3068638"/>
            <a:ext cx="4386001" cy="865933"/>
          </a:xfrm>
          <a:custGeom>
            <a:avLst/>
            <a:gdLst>
              <a:gd name="connsiteX0" fmla="*/ 0 w 4386001"/>
              <a:gd name="connsiteY0" fmla="*/ 0 h 865933"/>
              <a:gd name="connsiteX1" fmla="*/ 4386001 w 4386001"/>
              <a:gd name="connsiteY1" fmla="*/ 0 h 865933"/>
              <a:gd name="connsiteX2" fmla="*/ 4386001 w 4386001"/>
              <a:gd name="connsiteY2" fmla="*/ 865933 h 865933"/>
              <a:gd name="connsiteX3" fmla="*/ 0 w 4386001"/>
              <a:gd name="connsiteY3" fmla="*/ 865933 h 865933"/>
              <a:gd name="connsiteX4" fmla="*/ 0 w 4386001"/>
              <a:gd name="connsiteY4" fmla="*/ 0 h 865933"/>
              <a:gd name="connsiteX0-1" fmla="*/ 0 w 4386001"/>
              <a:gd name="connsiteY0-2" fmla="*/ 0 h 865933"/>
              <a:gd name="connsiteX1-3" fmla="*/ 4386001 w 4386001"/>
              <a:gd name="connsiteY1-4" fmla="*/ 0 h 865933"/>
              <a:gd name="connsiteX2-5" fmla="*/ 3547801 w 4386001"/>
              <a:gd name="connsiteY2-6" fmla="*/ 865933 h 865933"/>
              <a:gd name="connsiteX3-7" fmla="*/ 0 w 4386001"/>
              <a:gd name="connsiteY3-8" fmla="*/ 865933 h 865933"/>
              <a:gd name="connsiteX4-9" fmla="*/ 0 w 4386001"/>
              <a:gd name="connsiteY4-10" fmla="*/ 0 h 865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86001" h="865933">
                <a:moveTo>
                  <a:pt x="0" y="0"/>
                </a:moveTo>
                <a:lnTo>
                  <a:pt x="4386001" y="0"/>
                </a:lnTo>
                <a:lnTo>
                  <a:pt x="3547801" y="865933"/>
                </a:lnTo>
                <a:lnTo>
                  <a:pt x="0" y="8659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363364">
            <a:off x="5428684" y="2827955"/>
            <a:ext cx="559378" cy="4356910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-1" fmla="*/ 32 w 540000"/>
              <a:gd name="connsiteY0-2" fmla="*/ 222006 h 5400000"/>
              <a:gd name="connsiteX1-3" fmla="*/ 540000 w 540000"/>
              <a:gd name="connsiteY1-4" fmla="*/ 0 h 5400000"/>
              <a:gd name="connsiteX2-5" fmla="*/ 540000 w 540000"/>
              <a:gd name="connsiteY2-6" fmla="*/ 5400000 h 5400000"/>
              <a:gd name="connsiteX3-7" fmla="*/ 0 w 540000"/>
              <a:gd name="connsiteY3-8" fmla="*/ 5400000 h 5400000"/>
              <a:gd name="connsiteX4-9" fmla="*/ 32 w 540000"/>
              <a:gd name="connsiteY4-10" fmla="*/ 222006 h 5400000"/>
              <a:gd name="connsiteX0-11" fmla="*/ 32 w 559378"/>
              <a:gd name="connsiteY0-12" fmla="*/ 222006 h 5400000"/>
              <a:gd name="connsiteX1-13" fmla="*/ 540000 w 559378"/>
              <a:gd name="connsiteY1-14" fmla="*/ 0 h 5400000"/>
              <a:gd name="connsiteX2-15" fmla="*/ 559378 w 559378"/>
              <a:gd name="connsiteY2-16" fmla="*/ 5121168 h 5400000"/>
              <a:gd name="connsiteX3-17" fmla="*/ 0 w 559378"/>
              <a:gd name="connsiteY3-18" fmla="*/ 5400000 h 5400000"/>
              <a:gd name="connsiteX4-19" fmla="*/ 32 w 559378"/>
              <a:gd name="connsiteY4-20" fmla="*/ 222006 h 540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9378" h="5400000">
                <a:moveTo>
                  <a:pt x="32" y="222006"/>
                </a:moveTo>
                <a:lnTo>
                  <a:pt x="540000" y="0"/>
                </a:lnTo>
                <a:cubicBezTo>
                  <a:pt x="546459" y="1707056"/>
                  <a:pt x="552919" y="3414112"/>
                  <a:pt x="559378" y="5121168"/>
                </a:cubicBez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363364">
            <a:off x="7186273" y="-358921"/>
            <a:ext cx="540000" cy="5111456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-1" fmla="*/ 0 w 540000"/>
              <a:gd name="connsiteY0-2" fmla="*/ 0 h 5400000"/>
              <a:gd name="connsiteX1-3" fmla="*/ 540000 w 540000"/>
              <a:gd name="connsiteY1-4" fmla="*/ 0 h 5400000"/>
              <a:gd name="connsiteX2-5" fmla="*/ 483936 w 540000"/>
              <a:gd name="connsiteY2-6" fmla="*/ 5266123 h 5400000"/>
              <a:gd name="connsiteX3-7" fmla="*/ 0 w 540000"/>
              <a:gd name="connsiteY3-8" fmla="*/ 5400000 h 5400000"/>
              <a:gd name="connsiteX4-9" fmla="*/ 0 w 540000"/>
              <a:gd name="connsiteY4-10" fmla="*/ 0 h 5400000"/>
              <a:gd name="connsiteX0-11" fmla="*/ 0 w 540000"/>
              <a:gd name="connsiteY0-12" fmla="*/ 0 h 5400000"/>
              <a:gd name="connsiteX1-13" fmla="*/ 540000 w 540000"/>
              <a:gd name="connsiteY1-14" fmla="*/ 0 h 5400000"/>
              <a:gd name="connsiteX2-15" fmla="*/ 457468 w 540000"/>
              <a:gd name="connsiteY2-16" fmla="*/ 5215249 h 5400000"/>
              <a:gd name="connsiteX3-17" fmla="*/ 0 w 540000"/>
              <a:gd name="connsiteY3-18" fmla="*/ 5400000 h 5400000"/>
              <a:gd name="connsiteX4-19" fmla="*/ 0 w 540000"/>
              <a:gd name="connsiteY4-20" fmla="*/ 0 h 5400000"/>
              <a:gd name="connsiteX0-21" fmla="*/ 0 w 540000"/>
              <a:gd name="connsiteY0-22" fmla="*/ 0 h 5400000"/>
              <a:gd name="connsiteX1-23" fmla="*/ 540000 w 540000"/>
              <a:gd name="connsiteY1-24" fmla="*/ 0 h 5400000"/>
              <a:gd name="connsiteX2-25" fmla="*/ 463701 w 540000"/>
              <a:gd name="connsiteY2-26" fmla="*/ 5217802 h 5400000"/>
              <a:gd name="connsiteX3-27" fmla="*/ 0 w 540000"/>
              <a:gd name="connsiteY3-28" fmla="*/ 5400000 h 5400000"/>
              <a:gd name="connsiteX4-29" fmla="*/ 0 w 540000"/>
              <a:gd name="connsiteY4-30" fmla="*/ 0 h 5400000"/>
              <a:gd name="connsiteX0-31" fmla="*/ 0 w 540000"/>
              <a:gd name="connsiteY0-32" fmla="*/ 0 h 5400000"/>
              <a:gd name="connsiteX1-33" fmla="*/ 540000 w 540000"/>
              <a:gd name="connsiteY1-34" fmla="*/ 0 h 5400000"/>
              <a:gd name="connsiteX2-35" fmla="*/ 467531 w 540000"/>
              <a:gd name="connsiteY2-36" fmla="*/ 5208453 h 5400000"/>
              <a:gd name="connsiteX3-37" fmla="*/ 0 w 540000"/>
              <a:gd name="connsiteY3-38" fmla="*/ 5400000 h 5400000"/>
              <a:gd name="connsiteX4-39" fmla="*/ 0 w 540000"/>
              <a:gd name="connsiteY4-40" fmla="*/ 0 h 5400000"/>
              <a:gd name="connsiteX0-41" fmla="*/ 0 w 540000"/>
              <a:gd name="connsiteY0-42" fmla="*/ 0 h 5400000"/>
              <a:gd name="connsiteX1-43" fmla="*/ 540000 w 540000"/>
              <a:gd name="connsiteY1-44" fmla="*/ 0 h 5400000"/>
              <a:gd name="connsiteX2-45" fmla="*/ 465692 w 540000"/>
              <a:gd name="connsiteY2-46" fmla="*/ 5204060 h 5400000"/>
              <a:gd name="connsiteX3-47" fmla="*/ 0 w 540000"/>
              <a:gd name="connsiteY3-48" fmla="*/ 5400000 h 5400000"/>
              <a:gd name="connsiteX4-49" fmla="*/ 0 w 540000"/>
              <a:gd name="connsiteY4-50" fmla="*/ 0 h 5400000"/>
              <a:gd name="connsiteX0-51" fmla="*/ 33336 w 540000"/>
              <a:gd name="connsiteY0-52" fmla="*/ 214350 h 5400000"/>
              <a:gd name="connsiteX1-53" fmla="*/ 540000 w 540000"/>
              <a:gd name="connsiteY1-54" fmla="*/ 0 h 5400000"/>
              <a:gd name="connsiteX2-55" fmla="*/ 465692 w 540000"/>
              <a:gd name="connsiteY2-56" fmla="*/ 5204060 h 5400000"/>
              <a:gd name="connsiteX3-57" fmla="*/ 0 w 540000"/>
              <a:gd name="connsiteY3-58" fmla="*/ 5400000 h 5400000"/>
              <a:gd name="connsiteX4-59" fmla="*/ 33336 w 540000"/>
              <a:gd name="connsiteY4-60" fmla="*/ 214350 h 540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0000" h="5400000">
                <a:moveTo>
                  <a:pt x="33336" y="214350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lnTo>
                  <a:pt x="33336" y="214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4723" y="3011241"/>
            <a:ext cx="3711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Спасибо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3232</Words>
  <Application>WPS Presentation</Application>
  <PresentationFormat>Произвольный</PresentationFormat>
  <Paragraphs>76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Возможности и инструменты  для тиражирования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</cp:lastModifiedBy>
  <cp:revision>39</cp:revision>
  <dcterms:created xsi:type="dcterms:W3CDTF">2020-06-06T17:14:00Z</dcterms:created>
  <dcterms:modified xsi:type="dcterms:W3CDTF">2024-10-13T13:46:07Z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3EED31175CE9439BABC707EB875A5237_12</vt:lpwstr>
  </property>
  <property fmtid="{D5CDD505-2E9C-101B-9397-08002B2CF9AE}" pid="3" name="KSOProductBuildVer">
    <vt:lpwstr>1049-12.2.0.18283</vt:lpwstr>
  </property>
</Properties>
</file>