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2"/>
  </p:notesMasterIdLst>
  <p:sldIdLst>
    <p:sldId id="257" r:id="rId3"/>
    <p:sldId id="259" r:id="rId4"/>
    <p:sldId id="261" r:id="rId5"/>
    <p:sldId id="267" r:id="rId6"/>
    <p:sldId id="268" r:id="rId7"/>
    <p:sldId id="258" r:id="rId8"/>
    <p:sldId id="260" r:id="rId9"/>
    <p:sldId id="263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33" userDrawn="1">
          <p15:clr>
            <a:srgbClr val="A4A3A4"/>
          </p15:clr>
        </p15:guide>
        <p15:guide id="2" pos="3897" userDrawn="1">
          <p15:clr>
            <a:srgbClr val="A4A3A4"/>
          </p15:clr>
        </p15:guide>
        <p15:guide id="3" pos="40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3" autoAdjust="0"/>
    <p:restoredTop sz="94660"/>
  </p:normalViewPr>
  <p:slideViewPr>
    <p:cSldViewPr showGuides="1">
      <p:cViewPr>
        <p:scale>
          <a:sx n="70" d="100"/>
          <a:sy n="70" d="100"/>
        </p:scale>
        <p:origin x="-1157" y="-470"/>
      </p:cViewPr>
      <p:guideLst>
        <p:guide orient="horz" pos="1933"/>
        <p:guide pos="3897"/>
        <p:guide pos="40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Игра по финансовой грамотности направлена на формирование установок, которые помогут при школьникам при принятии финансовых решений, формирование у учащихся навыков анализа личного </a:t>
            </a:r>
            <a:r>
              <a:rPr lang="ru-RU" b="1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финансово</a:t>
            </a:r>
            <a:r>
              <a:rPr lang="ru-RU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-экономического </a:t>
            </a:r>
            <a:r>
              <a:rPr lang="ru-RU" b="1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поведения</a:t>
            </a:r>
            <a:r>
              <a:rPr lang="ru-RU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 на примере поступков, решений и личной </a:t>
            </a:r>
            <a:r>
              <a:rPr lang="ru-RU" b="1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финансовой</a:t>
            </a:r>
            <a:r>
              <a:rPr lang="ru-RU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 стратегии </a:t>
            </a:r>
            <a:r>
              <a:rPr lang="ru-RU" b="1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персонажей</a:t>
            </a:r>
            <a:r>
              <a:rPr lang="ru-RU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 </a:t>
            </a:r>
            <a:r>
              <a:rPr lang="ru-RU" b="1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литературных</a:t>
            </a:r>
            <a:r>
              <a:rPr lang="ru-RU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 произведений.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b="1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Задачи игры: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- </a:t>
            </a:r>
            <a:r>
              <a:rPr lang="ru-RU" dirty="0" smtClean="0">
                <a:sym typeface="+mn-ea"/>
              </a:rPr>
              <a:t>развивать у детей умения подмечать в сказках простейшие экономические явления, выделять слова и действия, относящиеся к экономике</a:t>
            </a:r>
            <a:r>
              <a:rPr lang="ru-RU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- формировать навыки построения фразы, грамматически правильного построения предложения, сочинения связанного рассказа;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- формировать у учащихся навыки рекламной деятельности;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- привлекать современное поколение читателей к чтению, к посещению библиотеки;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- развивать критическое и </a:t>
            </a:r>
            <a:r>
              <a:rPr lang="ru-RU" dirty="0" err="1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креативное</a:t>
            </a:r>
            <a:r>
              <a:rPr lang="ru-RU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 мышление;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- создавать условия для развития познавательной активности и </a:t>
            </a:r>
            <a:r>
              <a:rPr lang="ru-RU" dirty="0" smtClean="0">
                <a:sym typeface="+mn-ea"/>
              </a:rPr>
              <a:t>необходимой мотивации для повышения финансовой грамотности младших школьников;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- расширять кругозор и осваивать правила работы в группах;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 организовывать </a:t>
            </a:r>
            <a:r>
              <a:rPr lang="ru-RU" dirty="0" err="1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досуговую</a:t>
            </a:r>
            <a:r>
              <a:rPr lang="ru-RU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 деятельность обучающихся.</a:t>
            </a:r>
          </a:p>
          <a:p>
            <a:endParaRPr lang="ru-RU" altLang="en-US" dirty="0" smtClean="0">
              <a:ln>
                <a:noFill/>
              </a:ln>
              <a:effectLst/>
              <a:ea typeface="Times New Roman" panose="0202060305040502030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380999" y="1836737"/>
            <a:ext cx="11530013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1"/>
          </p:nvPr>
        </p:nvSpPr>
        <p:spPr>
          <a:xfrm>
            <a:off x="280988" y="2713037"/>
            <a:ext cx="11630512" cy="37798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/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1000" y="279000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>
          <a:xfrm>
            <a:off x="246063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4"/>
          </p:nvPr>
        </p:nvSpPr>
        <p:spPr>
          <a:xfrm>
            <a:off x="279180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5"/>
          </p:nvPr>
        </p:nvSpPr>
        <p:spPr>
          <a:xfrm>
            <a:off x="279180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380999" y="1836737"/>
            <a:ext cx="11530013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1"/>
          </p:nvPr>
        </p:nvSpPr>
        <p:spPr>
          <a:xfrm>
            <a:off x="280988" y="2713037"/>
            <a:ext cx="11630512" cy="37798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/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1000" y="279000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>
          <a:xfrm>
            <a:off x="246063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4"/>
          </p:nvPr>
        </p:nvSpPr>
        <p:spPr>
          <a:xfrm>
            <a:off x="279180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5"/>
          </p:nvPr>
        </p:nvSpPr>
        <p:spPr>
          <a:xfrm>
            <a:off x="279180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4ABE-3AB2-4760-AE95-817E917DACA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4ABE-3AB2-4760-AE95-817E917DACA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ilovalarisa@yandex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nskayasosh2.ru/June/2022-2023/stancionnaja_igra_skazka_lozh-da_v_nej_namek..pdf" TargetMode="External"/><Relationship Id="rId7" Type="http://schemas.openxmlformats.org/officeDocument/2006/relationships/hyperlink" Target="http://www.aginskayasosh2.ru/June/2022-2023/2_stancija_skazki.pdf" TargetMode="External"/><Relationship Id="rId2" Type="http://schemas.openxmlformats.org/officeDocument/2006/relationships/hyperlink" Target="http://www.aginskayasosh2.ru/index/finansovaja_gramotnost/0-51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aginskayasosh2.ru/June/2022-2023/prilozhenie_3-kartinki_dlja_sochinenija_skazki.pdf" TargetMode="External"/><Relationship Id="rId5" Type="http://schemas.openxmlformats.org/officeDocument/2006/relationships/hyperlink" Target="http://www.aginskayasosh2.ru/June/2022-2023/prilozhenie_2_domik_baby_jagi.pdf" TargetMode="External"/><Relationship Id="rId4" Type="http://schemas.openxmlformats.org/officeDocument/2006/relationships/hyperlink" Target="http://www.aginskayasosh2.ru/June/2022-2023/prilozhenie_1-marshrutnyj_list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/>
          <p:cNvSpPr/>
          <p:nvPr/>
        </p:nvSpPr>
        <p:spPr>
          <a:xfrm rot="10800000">
            <a:off x="-635" y="-83820"/>
            <a:ext cx="8457565" cy="7059930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363364">
            <a:off x="5757876" y="2826744"/>
            <a:ext cx="569591" cy="442254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-1" fmla="*/ 32 w 540000"/>
              <a:gd name="connsiteY0-2" fmla="*/ 222006 h 5400000"/>
              <a:gd name="connsiteX1-3" fmla="*/ 540000 w 540000"/>
              <a:gd name="connsiteY1-4" fmla="*/ 0 h 5400000"/>
              <a:gd name="connsiteX2-5" fmla="*/ 540000 w 540000"/>
              <a:gd name="connsiteY2-6" fmla="*/ 5400000 h 5400000"/>
              <a:gd name="connsiteX3-7" fmla="*/ 0 w 540000"/>
              <a:gd name="connsiteY3-8" fmla="*/ 5400000 h 5400000"/>
              <a:gd name="connsiteX4-9" fmla="*/ 32 w 540000"/>
              <a:gd name="connsiteY4-10" fmla="*/ 222006 h 5400000"/>
              <a:gd name="connsiteX0-11" fmla="*/ 32 w 569591"/>
              <a:gd name="connsiteY0-12" fmla="*/ 222006 h 5400000"/>
              <a:gd name="connsiteX1-13" fmla="*/ 540000 w 569591"/>
              <a:gd name="connsiteY1-14" fmla="*/ 0 h 5400000"/>
              <a:gd name="connsiteX2-15" fmla="*/ 569591 w 569591"/>
              <a:gd name="connsiteY2-16" fmla="*/ 5094866 h 5400000"/>
              <a:gd name="connsiteX3-17" fmla="*/ 0 w 569591"/>
              <a:gd name="connsiteY3-18" fmla="*/ 5400000 h 5400000"/>
              <a:gd name="connsiteX4-19" fmla="*/ 32 w 569591"/>
              <a:gd name="connsiteY4-20" fmla="*/ 222006 h 540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80295" y="900610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0938" y="144446"/>
            <a:ext cx="6191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Разработчик практики: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460" y="1133475"/>
            <a:ext cx="6354445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МБОУ «Агинская СОШ № 2»</a:t>
            </a:r>
            <a:r>
              <a:rPr lang="ru-RU" altLang="en-US" sz="32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3200" dirty="0" err="1" smtClean="0">
                <a:sym typeface="+mn-ea"/>
              </a:rPr>
              <a:t>Пылова</a:t>
            </a:r>
            <a:r>
              <a:rPr lang="ru-RU" sz="3200" dirty="0" smtClean="0">
                <a:sym typeface="+mn-ea"/>
              </a:rPr>
              <a:t> Лариса Юрьевна,</a:t>
            </a:r>
            <a:endParaRPr lang="ru-RU" sz="3200" dirty="0"/>
          </a:p>
          <a:p>
            <a:pPr algn="ctr"/>
            <a:r>
              <a:rPr lang="ru-RU" sz="3000" dirty="0" smtClean="0">
                <a:sym typeface="+mn-ea"/>
              </a:rPr>
              <a:t>заместитель директора школы по МР</a:t>
            </a:r>
            <a:endParaRPr lang="ru-RU" sz="3000" dirty="0"/>
          </a:p>
          <a:p>
            <a:pPr algn="ctr"/>
            <a:endParaRPr lang="ru-RU" sz="3000" dirty="0">
              <a:sym typeface="+mn-ea"/>
            </a:endParaRPr>
          </a:p>
          <a:p>
            <a:pPr algn="ctr"/>
            <a:r>
              <a:rPr lang="ru-RU" sz="3000" dirty="0">
                <a:sym typeface="+mn-ea"/>
              </a:rPr>
              <a:t>Контактные данные </a:t>
            </a:r>
            <a:r>
              <a:rPr lang="ru-RU" sz="3000" dirty="0" smtClean="0">
                <a:sym typeface="+mn-ea"/>
              </a:rPr>
              <a:t>89620672604, </a:t>
            </a:r>
            <a:r>
              <a:rPr lang="en-US" sz="3000" dirty="0" smtClean="0">
                <a:sym typeface="+mn-ea"/>
                <a:hlinkClick r:id="rId3"/>
              </a:rPr>
              <a:t>pilovalarisa@yandex.ru</a:t>
            </a:r>
            <a:endParaRPr lang="ru-RU" altLang="en-US" sz="3000" b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0620" y="4464310"/>
            <a:ext cx="4915535" cy="2122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4400" b="1" u="sng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Станционная игра</a:t>
            </a:r>
          </a:p>
          <a:p>
            <a:pPr algn="l"/>
            <a:r>
              <a:rPr lang="ru-RU" sz="4400" b="1" u="sng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«Сказка-  ложь,</a:t>
            </a:r>
          </a:p>
          <a:p>
            <a:pPr algn="l"/>
            <a:r>
              <a:rPr lang="ru-RU" sz="4400" b="1" u="sng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да в ней намек…»</a:t>
            </a:r>
            <a:endParaRPr lang="ru-RU" sz="44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Шестиугольник 39"/>
          <p:cNvSpPr/>
          <p:nvPr/>
        </p:nvSpPr>
        <p:spPr>
          <a:xfrm>
            <a:off x="7184161" y="1664934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363364">
            <a:off x="5674095" y="-354265"/>
            <a:ext cx="511263" cy="5141117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-1" fmla="*/ 0 w 540000"/>
              <a:gd name="connsiteY0-2" fmla="*/ 0 h 5400000"/>
              <a:gd name="connsiteX1-3" fmla="*/ 540000 w 540000"/>
              <a:gd name="connsiteY1-4" fmla="*/ 0 h 5400000"/>
              <a:gd name="connsiteX2-5" fmla="*/ 483936 w 540000"/>
              <a:gd name="connsiteY2-6" fmla="*/ 5266123 h 5400000"/>
              <a:gd name="connsiteX3-7" fmla="*/ 0 w 540000"/>
              <a:gd name="connsiteY3-8" fmla="*/ 5400000 h 5400000"/>
              <a:gd name="connsiteX4-9" fmla="*/ 0 w 540000"/>
              <a:gd name="connsiteY4-10" fmla="*/ 0 h 5400000"/>
              <a:gd name="connsiteX0-11" fmla="*/ 0 w 540000"/>
              <a:gd name="connsiteY0-12" fmla="*/ 0 h 5400000"/>
              <a:gd name="connsiteX1-13" fmla="*/ 540000 w 540000"/>
              <a:gd name="connsiteY1-14" fmla="*/ 0 h 5400000"/>
              <a:gd name="connsiteX2-15" fmla="*/ 457468 w 540000"/>
              <a:gd name="connsiteY2-16" fmla="*/ 5215249 h 5400000"/>
              <a:gd name="connsiteX3-17" fmla="*/ 0 w 540000"/>
              <a:gd name="connsiteY3-18" fmla="*/ 5400000 h 5400000"/>
              <a:gd name="connsiteX4-19" fmla="*/ 0 w 540000"/>
              <a:gd name="connsiteY4-20" fmla="*/ 0 h 5400000"/>
              <a:gd name="connsiteX0-21" fmla="*/ 0 w 540000"/>
              <a:gd name="connsiteY0-22" fmla="*/ 0 h 5400000"/>
              <a:gd name="connsiteX1-23" fmla="*/ 540000 w 540000"/>
              <a:gd name="connsiteY1-24" fmla="*/ 0 h 5400000"/>
              <a:gd name="connsiteX2-25" fmla="*/ 463701 w 540000"/>
              <a:gd name="connsiteY2-26" fmla="*/ 5217802 h 5400000"/>
              <a:gd name="connsiteX3-27" fmla="*/ 0 w 540000"/>
              <a:gd name="connsiteY3-28" fmla="*/ 5400000 h 5400000"/>
              <a:gd name="connsiteX4-29" fmla="*/ 0 w 540000"/>
              <a:gd name="connsiteY4-30" fmla="*/ 0 h 5400000"/>
              <a:gd name="connsiteX0-31" fmla="*/ 0 w 540000"/>
              <a:gd name="connsiteY0-32" fmla="*/ 0 h 5400000"/>
              <a:gd name="connsiteX1-33" fmla="*/ 540000 w 540000"/>
              <a:gd name="connsiteY1-34" fmla="*/ 0 h 5400000"/>
              <a:gd name="connsiteX2-35" fmla="*/ 467531 w 540000"/>
              <a:gd name="connsiteY2-36" fmla="*/ 5208453 h 5400000"/>
              <a:gd name="connsiteX3-37" fmla="*/ 0 w 540000"/>
              <a:gd name="connsiteY3-38" fmla="*/ 5400000 h 5400000"/>
              <a:gd name="connsiteX4-39" fmla="*/ 0 w 540000"/>
              <a:gd name="connsiteY4-40" fmla="*/ 0 h 5400000"/>
              <a:gd name="connsiteX0-41" fmla="*/ 0 w 540000"/>
              <a:gd name="connsiteY0-42" fmla="*/ 0 h 5400000"/>
              <a:gd name="connsiteX1-43" fmla="*/ 540000 w 540000"/>
              <a:gd name="connsiteY1-44" fmla="*/ 0 h 5400000"/>
              <a:gd name="connsiteX2-45" fmla="*/ 465692 w 540000"/>
              <a:gd name="connsiteY2-46" fmla="*/ 5204060 h 5400000"/>
              <a:gd name="connsiteX3-47" fmla="*/ 0 w 540000"/>
              <a:gd name="connsiteY3-48" fmla="*/ 5400000 h 5400000"/>
              <a:gd name="connsiteX4-49" fmla="*/ 0 w 540000"/>
              <a:gd name="connsiteY4-50" fmla="*/ 0 h 5400000"/>
              <a:gd name="connsiteX0-51" fmla="*/ 36158 w 540000"/>
              <a:gd name="connsiteY0-52" fmla="*/ 233622 h 5400000"/>
              <a:gd name="connsiteX1-53" fmla="*/ 540000 w 540000"/>
              <a:gd name="connsiteY1-54" fmla="*/ 0 h 5400000"/>
              <a:gd name="connsiteX2-55" fmla="*/ 465692 w 540000"/>
              <a:gd name="connsiteY2-56" fmla="*/ 5204060 h 5400000"/>
              <a:gd name="connsiteX3-57" fmla="*/ 0 w 540000"/>
              <a:gd name="connsiteY3-58" fmla="*/ 5400000 h 5400000"/>
              <a:gd name="connsiteX4-59" fmla="*/ 36158 w 540000"/>
              <a:gd name="connsiteY4-60" fmla="*/ 233622 h 5400000"/>
              <a:gd name="connsiteX0-61" fmla="*/ 21991 w 540000"/>
              <a:gd name="connsiteY0-62" fmla="*/ 232632 h 5400000"/>
              <a:gd name="connsiteX1-63" fmla="*/ 540000 w 540000"/>
              <a:gd name="connsiteY1-64" fmla="*/ 0 h 5400000"/>
              <a:gd name="connsiteX2-65" fmla="*/ 465692 w 540000"/>
              <a:gd name="connsiteY2-66" fmla="*/ 5204060 h 5400000"/>
              <a:gd name="connsiteX3-67" fmla="*/ 0 w 540000"/>
              <a:gd name="connsiteY3-68" fmla="*/ 5400000 h 5400000"/>
              <a:gd name="connsiteX4-69" fmla="*/ 21991 w 540000"/>
              <a:gd name="connsiteY4-70" fmla="*/ 232632 h 5400000"/>
              <a:gd name="connsiteX0-71" fmla="*/ 21991 w 528835"/>
              <a:gd name="connsiteY0-72" fmla="*/ 191934 h 5359302"/>
              <a:gd name="connsiteX1-73" fmla="*/ 528835 w 528835"/>
              <a:gd name="connsiteY1-74" fmla="*/ 0 h 5359302"/>
              <a:gd name="connsiteX2-75" fmla="*/ 465692 w 528835"/>
              <a:gd name="connsiteY2-76" fmla="*/ 5163362 h 5359302"/>
              <a:gd name="connsiteX3-77" fmla="*/ 0 w 528835"/>
              <a:gd name="connsiteY3-78" fmla="*/ 5359302 h 5359302"/>
              <a:gd name="connsiteX4-79" fmla="*/ 21991 w 528835"/>
              <a:gd name="connsiteY4-80" fmla="*/ 191934 h 5359302"/>
              <a:gd name="connsiteX0-81" fmla="*/ 13681 w 528835"/>
              <a:gd name="connsiteY0-82" fmla="*/ 188390 h 5359302"/>
              <a:gd name="connsiteX1-83" fmla="*/ 528835 w 528835"/>
              <a:gd name="connsiteY1-84" fmla="*/ 0 h 5359302"/>
              <a:gd name="connsiteX2-85" fmla="*/ 465692 w 528835"/>
              <a:gd name="connsiteY2-86" fmla="*/ 5163362 h 5359302"/>
              <a:gd name="connsiteX3-87" fmla="*/ 0 w 528835"/>
              <a:gd name="connsiteY3-88" fmla="*/ 5359302 h 5359302"/>
              <a:gd name="connsiteX4-89" fmla="*/ 13681 w 528835"/>
              <a:gd name="connsiteY4-90" fmla="*/ 188390 h 5359302"/>
              <a:gd name="connsiteX0-91" fmla="*/ 13681 w 511263"/>
              <a:gd name="connsiteY0-92" fmla="*/ 180730 h 5351642"/>
              <a:gd name="connsiteX1-93" fmla="*/ 511263 w 511263"/>
              <a:gd name="connsiteY1-94" fmla="*/ 0 h 5351642"/>
              <a:gd name="connsiteX2-95" fmla="*/ 465692 w 511263"/>
              <a:gd name="connsiteY2-96" fmla="*/ 5155702 h 5351642"/>
              <a:gd name="connsiteX3-97" fmla="*/ 0 w 511263"/>
              <a:gd name="connsiteY3-98" fmla="*/ 5351642 h 5351642"/>
              <a:gd name="connsiteX4-99" fmla="*/ 13681 w 511263"/>
              <a:gd name="connsiteY4-100" fmla="*/ 180730 h 53516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1263" h="5351642">
                <a:moveTo>
                  <a:pt x="13681" y="180730"/>
                </a:moveTo>
                <a:lnTo>
                  <a:pt x="511263" y="0"/>
                </a:lnTo>
                <a:lnTo>
                  <a:pt x="465692" y="5155702"/>
                </a:lnTo>
                <a:lnTo>
                  <a:pt x="0" y="5351642"/>
                </a:lnTo>
                <a:cubicBezTo>
                  <a:pt x="7330" y="3629186"/>
                  <a:pt x="6351" y="1903186"/>
                  <a:pt x="13681" y="1807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313466">
            <a:off x="4090142" y="2923401"/>
            <a:ext cx="671022" cy="4370613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-1" fmla="*/ 32 w 540000"/>
              <a:gd name="connsiteY0-2" fmla="*/ 222006 h 5400000"/>
              <a:gd name="connsiteX1-3" fmla="*/ 540000 w 540000"/>
              <a:gd name="connsiteY1-4" fmla="*/ 0 h 5400000"/>
              <a:gd name="connsiteX2-5" fmla="*/ 540000 w 540000"/>
              <a:gd name="connsiteY2-6" fmla="*/ 5400000 h 5400000"/>
              <a:gd name="connsiteX3-7" fmla="*/ 0 w 540000"/>
              <a:gd name="connsiteY3-8" fmla="*/ 5400000 h 5400000"/>
              <a:gd name="connsiteX4-9" fmla="*/ 32 w 540000"/>
              <a:gd name="connsiteY4-10" fmla="*/ 222006 h 5400000"/>
              <a:gd name="connsiteX0-11" fmla="*/ 32 w 540000"/>
              <a:gd name="connsiteY0-12" fmla="*/ 138230 h 5316224"/>
              <a:gd name="connsiteX1-13" fmla="*/ 537219 w 540000"/>
              <a:gd name="connsiteY1-14" fmla="*/ 0 h 5316224"/>
              <a:gd name="connsiteX2-15" fmla="*/ 540000 w 540000"/>
              <a:gd name="connsiteY2-16" fmla="*/ 5316224 h 5316224"/>
              <a:gd name="connsiteX3-17" fmla="*/ 0 w 540000"/>
              <a:gd name="connsiteY3-18" fmla="*/ 5316224 h 5316224"/>
              <a:gd name="connsiteX4-19" fmla="*/ 32 w 540000"/>
              <a:gd name="connsiteY4-20" fmla="*/ 138230 h 5316224"/>
              <a:gd name="connsiteX0-21" fmla="*/ 1332 w 540000"/>
              <a:gd name="connsiteY0-22" fmla="*/ 182433 h 5316224"/>
              <a:gd name="connsiteX1-23" fmla="*/ 537219 w 540000"/>
              <a:gd name="connsiteY1-24" fmla="*/ 0 h 5316224"/>
              <a:gd name="connsiteX2-25" fmla="*/ 540000 w 540000"/>
              <a:gd name="connsiteY2-26" fmla="*/ 5316224 h 5316224"/>
              <a:gd name="connsiteX3-27" fmla="*/ 0 w 540000"/>
              <a:gd name="connsiteY3-28" fmla="*/ 5316224 h 5316224"/>
              <a:gd name="connsiteX4-29" fmla="*/ 1332 w 540000"/>
              <a:gd name="connsiteY4-30" fmla="*/ 182433 h 5316224"/>
              <a:gd name="connsiteX0-31" fmla="*/ 1332 w 540000"/>
              <a:gd name="connsiteY0-32" fmla="*/ 197076 h 5330867"/>
              <a:gd name="connsiteX1-33" fmla="*/ 531087 w 540000"/>
              <a:gd name="connsiteY1-34" fmla="*/ 0 h 5330867"/>
              <a:gd name="connsiteX2-35" fmla="*/ 540000 w 540000"/>
              <a:gd name="connsiteY2-36" fmla="*/ 5330867 h 5330867"/>
              <a:gd name="connsiteX3-37" fmla="*/ 0 w 540000"/>
              <a:gd name="connsiteY3-38" fmla="*/ 5330867 h 5330867"/>
              <a:gd name="connsiteX4-39" fmla="*/ 1332 w 540000"/>
              <a:gd name="connsiteY4-40" fmla="*/ 197076 h 5330867"/>
              <a:gd name="connsiteX0-41" fmla="*/ 8892 w 540000"/>
              <a:gd name="connsiteY0-42" fmla="*/ 190468 h 5330867"/>
              <a:gd name="connsiteX1-43" fmla="*/ 531087 w 540000"/>
              <a:gd name="connsiteY1-44" fmla="*/ 0 h 5330867"/>
              <a:gd name="connsiteX2-45" fmla="*/ 540000 w 540000"/>
              <a:gd name="connsiteY2-46" fmla="*/ 5330867 h 5330867"/>
              <a:gd name="connsiteX3-47" fmla="*/ 0 w 540000"/>
              <a:gd name="connsiteY3-48" fmla="*/ 5330867 h 5330867"/>
              <a:gd name="connsiteX4-49" fmla="*/ 8892 w 540000"/>
              <a:gd name="connsiteY4-50" fmla="*/ 190468 h 5330867"/>
              <a:gd name="connsiteX0-51" fmla="*/ 8892 w 540000"/>
              <a:gd name="connsiteY0-52" fmla="*/ 178924 h 5319323"/>
              <a:gd name="connsiteX1-53" fmla="*/ 528177 w 540000"/>
              <a:gd name="connsiteY1-54" fmla="*/ 0 h 5319323"/>
              <a:gd name="connsiteX2-55" fmla="*/ 540000 w 540000"/>
              <a:gd name="connsiteY2-56" fmla="*/ 5319323 h 5319323"/>
              <a:gd name="connsiteX3-57" fmla="*/ 0 w 540000"/>
              <a:gd name="connsiteY3-58" fmla="*/ 5319323 h 5319323"/>
              <a:gd name="connsiteX4-59" fmla="*/ 8892 w 540000"/>
              <a:gd name="connsiteY4-60" fmla="*/ 178924 h 5319323"/>
              <a:gd name="connsiteX0-61" fmla="*/ 8892 w 532615"/>
              <a:gd name="connsiteY0-62" fmla="*/ 178924 h 5319323"/>
              <a:gd name="connsiteX1-63" fmla="*/ 528177 w 532615"/>
              <a:gd name="connsiteY1-64" fmla="*/ 0 h 5319323"/>
              <a:gd name="connsiteX2-65" fmla="*/ 532615 w 532615"/>
              <a:gd name="connsiteY2-66" fmla="*/ 5083327 h 5319323"/>
              <a:gd name="connsiteX3-67" fmla="*/ 0 w 532615"/>
              <a:gd name="connsiteY3-68" fmla="*/ 5319323 h 5319323"/>
              <a:gd name="connsiteX4-69" fmla="*/ 8892 w 532615"/>
              <a:gd name="connsiteY4-70" fmla="*/ 178924 h 53193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2615" h="5319323">
                <a:moveTo>
                  <a:pt x="8892" y="178924"/>
                </a:moveTo>
                <a:lnTo>
                  <a:pt x="528177" y="0"/>
                </a:lnTo>
                <a:cubicBezTo>
                  <a:pt x="529656" y="1694442"/>
                  <a:pt x="531136" y="3388885"/>
                  <a:pt x="532615" y="5083327"/>
                </a:cubicBezTo>
                <a:lnTo>
                  <a:pt x="0" y="5319323"/>
                </a:lnTo>
                <a:cubicBezTo>
                  <a:pt x="11" y="3593325"/>
                  <a:pt x="8881" y="1904922"/>
                  <a:pt x="8892" y="17892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724128" y="1702881"/>
            <a:ext cx="435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Целевая аудитория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71000" y="2304000"/>
            <a:ext cx="4196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Учащиеся 2-5 классов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6853" y="3481456"/>
            <a:ext cx="258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Охват аудитории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олилиния: фигура 28"/>
          <p:cNvSpPr/>
          <p:nvPr/>
        </p:nvSpPr>
        <p:spPr>
          <a:xfrm>
            <a:off x="-789000" y="-61730"/>
            <a:ext cx="7425000" cy="7047694"/>
          </a:xfrm>
          <a:custGeom>
            <a:avLst/>
            <a:gdLst>
              <a:gd name="connsiteX0" fmla="*/ 7408209 w 8116146"/>
              <a:gd name="connsiteY0" fmla="*/ 0 h 7047694"/>
              <a:gd name="connsiteX1" fmla="*/ 8116146 w 8116146"/>
              <a:gd name="connsiteY1" fmla="*/ 39310 h 7047694"/>
              <a:gd name="connsiteX2" fmla="*/ 6776341 w 8116146"/>
              <a:gd name="connsiteY2" fmla="*/ 3232173 h 7047694"/>
              <a:gd name="connsiteX3" fmla="*/ 6238039 w 8116146"/>
              <a:gd name="connsiteY3" fmla="*/ 3191633 h 7047694"/>
              <a:gd name="connsiteX4" fmla="*/ 4659876 w 8116146"/>
              <a:gd name="connsiteY4" fmla="*/ 7016527 h 7047694"/>
              <a:gd name="connsiteX5" fmla="*/ 4680673 w 8116146"/>
              <a:gd name="connsiteY5" fmla="*/ 7047694 h 7047694"/>
              <a:gd name="connsiteX6" fmla="*/ 4647016 w 8116146"/>
              <a:gd name="connsiteY6" fmla="*/ 7047694 h 7047694"/>
              <a:gd name="connsiteX7" fmla="*/ 0 w 8116146"/>
              <a:gd name="connsiteY7" fmla="*/ 7047694 h 7047694"/>
              <a:gd name="connsiteX8" fmla="*/ 19044 w 8116146"/>
              <a:gd name="connsiteY8" fmla="*/ 64140 h 7047694"/>
              <a:gd name="connsiteX9" fmla="*/ 17446 w 8116146"/>
              <a:gd name="connsiteY9" fmla="*/ 61730 h 7047694"/>
              <a:gd name="connsiteX10" fmla="*/ 19050 w 8116146"/>
              <a:gd name="connsiteY10" fmla="*/ 61730 h 7047694"/>
              <a:gd name="connsiteX11" fmla="*/ 7382346 w 8116146"/>
              <a:gd name="connsiteY11" fmla="*/ 61730 h 7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16146" h="7047694">
                <a:moveTo>
                  <a:pt x="7408209" y="0"/>
                </a:moveTo>
                <a:lnTo>
                  <a:pt x="8116146" y="39310"/>
                </a:lnTo>
                <a:cubicBezTo>
                  <a:pt x="7649718" y="1142240"/>
                  <a:pt x="7242770" y="2129243"/>
                  <a:pt x="6776341" y="3232173"/>
                </a:cubicBezTo>
                <a:lnTo>
                  <a:pt x="6238039" y="3191633"/>
                </a:lnTo>
                <a:lnTo>
                  <a:pt x="4659876" y="7016527"/>
                </a:lnTo>
                <a:lnTo>
                  <a:pt x="4680673" y="7047694"/>
                </a:lnTo>
                <a:lnTo>
                  <a:pt x="4647016" y="7047694"/>
                </a:lnTo>
                <a:lnTo>
                  <a:pt x="0" y="7047694"/>
                </a:lnTo>
                <a:lnTo>
                  <a:pt x="19044" y="64140"/>
                </a:lnTo>
                <a:lnTo>
                  <a:pt x="17446" y="61730"/>
                </a:lnTo>
                <a:lnTo>
                  <a:pt x="19050" y="61730"/>
                </a:lnTo>
                <a:lnTo>
                  <a:pt x="7382346" y="61730"/>
                </a:lnTo>
                <a:close/>
              </a:path>
            </a:pathLst>
          </a:cu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96259" y="1742450"/>
            <a:ext cx="360000" cy="360000"/>
          </a:xfrm>
          <a:prstGeom prst="rect">
            <a:avLst/>
          </a:prstGeom>
        </p:spPr>
      </p:pic>
      <p:sp>
        <p:nvSpPr>
          <p:cNvPr id="34" name="Шестиугольник 33"/>
          <p:cNvSpPr/>
          <p:nvPr/>
        </p:nvSpPr>
        <p:spPr>
          <a:xfrm>
            <a:off x="6386682" y="3462117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4926000" y="5769000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04124" y="3535334"/>
            <a:ext cx="360000" cy="360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816000" y="4059000"/>
            <a:ext cx="4196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100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противолежащие углы 3"/>
          <p:cNvSpPr/>
          <p:nvPr/>
        </p:nvSpPr>
        <p:spPr>
          <a:xfrm>
            <a:off x="1910715" y="999490"/>
            <a:ext cx="10215245" cy="5904865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6" name="TextBox 25"/>
          <p:cNvSpPr txBox="1"/>
          <p:nvPr/>
        </p:nvSpPr>
        <p:spPr>
          <a:xfrm>
            <a:off x="2091055" y="1044575"/>
            <a:ext cx="935545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400" dirty="0" smtClean="0">
                <a:sym typeface="+mn-ea"/>
              </a:rPr>
              <a:t>Станционная игра, в которой участники выполняют различные задания, тематика которых посвящена теме финансов в литературных произведениях.</a:t>
            </a:r>
            <a:endParaRPr lang="ru-RU" sz="2400" u="sng" dirty="0" smtClean="0"/>
          </a:p>
          <a:p>
            <a:pPr algn="just" fontAlgn="base"/>
            <a:r>
              <a:rPr lang="ru-RU" sz="2400" dirty="0" smtClean="0">
                <a:sym typeface="+mn-ea"/>
              </a:rPr>
              <a:t>Игровой процесс в </a:t>
            </a:r>
            <a:r>
              <a:rPr lang="ru-RU" sz="2400" b="1" dirty="0" smtClean="0">
                <a:sym typeface="+mn-ea"/>
              </a:rPr>
              <a:t>станционной игре</a:t>
            </a:r>
            <a:r>
              <a:rPr lang="ru-RU" sz="2400" dirty="0" smtClean="0">
                <a:sym typeface="+mn-ea"/>
              </a:rPr>
              <a:t> основан на перемещении команд игроков между локациями, или «станциями», на которых они выполняют небольшие задания разных форматов: </a:t>
            </a:r>
          </a:p>
          <a:p>
            <a:pPr algn="just" fontAlgn="base">
              <a:buFontTx/>
              <a:buChar char="-"/>
            </a:pPr>
            <a:r>
              <a:rPr lang="ru-RU" sz="2400" dirty="0" smtClean="0">
                <a:sym typeface="+mn-ea"/>
              </a:rPr>
              <a:t> создают рекламу предметов или героев, которые встречаются в литературных произведениях (плакат);</a:t>
            </a:r>
          </a:p>
          <a:p>
            <a:pPr algn="just" fontAlgn="base">
              <a:buFontTx/>
              <a:buChar char="-"/>
            </a:pPr>
            <a:r>
              <a:rPr lang="ru-RU" sz="2400" dirty="0" smtClean="0">
                <a:sym typeface="+mn-ea"/>
              </a:rPr>
              <a:t> отвечают на вопросы о грамотном или безграмотном поведении литературных героев;</a:t>
            </a:r>
          </a:p>
          <a:p>
            <a:pPr algn="just" fontAlgn="base">
              <a:buFontTx/>
              <a:buChar char="-"/>
            </a:pPr>
            <a:r>
              <a:rPr lang="ru-RU" sz="2400" dirty="0" smtClean="0">
                <a:sym typeface="+mn-ea"/>
              </a:rPr>
              <a:t> придумывают историю (сказку) по случайно выбранным (заранее подготовленным) картинкам;</a:t>
            </a:r>
          </a:p>
          <a:p>
            <a:pPr algn="just" fontAlgn="base">
              <a:buFontTx/>
              <a:buChar char="-"/>
            </a:pPr>
            <a:r>
              <a:rPr lang="ru-RU" sz="2400" dirty="0" smtClean="0">
                <a:sym typeface="+mn-ea"/>
              </a:rPr>
              <a:t>  называют по фрагменту экранизации ( в данной игре «Приключение Буратино») сюжеты, фрагменты связанные с финансами.</a:t>
            </a:r>
          </a:p>
          <a:p>
            <a:pPr algn="just" fontAlgn="base"/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068184" y="19836"/>
            <a:ext cx="7480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Краткое описание практики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34" name="Прямоугольник 2"/>
          <p:cNvSpPr/>
          <p:nvPr/>
        </p:nvSpPr>
        <p:spPr>
          <a:xfrm>
            <a:off x="0" y="0"/>
            <a:ext cx="191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-1" fmla="*/ 0 w 7379940"/>
              <a:gd name="connsiteY0-2" fmla="*/ 15240 h 6999240"/>
              <a:gd name="connsiteX1-3" fmla="*/ 7379940 w 7379940"/>
              <a:gd name="connsiteY1-4" fmla="*/ 0 h 6999240"/>
              <a:gd name="connsiteX2-5" fmla="*/ 4050000 w 7379940"/>
              <a:gd name="connsiteY2-6" fmla="*/ 6999240 h 6999240"/>
              <a:gd name="connsiteX3-7" fmla="*/ 0 w 7379940"/>
              <a:gd name="connsiteY3-8" fmla="*/ 6999240 h 6999240"/>
              <a:gd name="connsiteX4-9" fmla="*/ 0 w 7379940"/>
              <a:gd name="connsiteY4-10" fmla="*/ 15240 h 6999240"/>
              <a:gd name="connsiteX0-11" fmla="*/ 0 w 7379940"/>
              <a:gd name="connsiteY0-12" fmla="*/ 15240 h 6999240"/>
              <a:gd name="connsiteX1-13" fmla="*/ 7379940 w 7379940"/>
              <a:gd name="connsiteY1-14" fmla="*/ 0 h 6999240"/>
              <a:gd name="connsiteX2-15" fmla="*/ 4598640 w 7379940"/>
              <a:gd name="connsiteY2-16" fmla="*/ 6999240 h 6999240"/>
              <a:gd name="connsiteX3-17" fmla="*/ 0 w 7379940"/>
              <a:gd name="connsiteY3-18" fmla="*/ 6999240 h 6999240"/>
              <a:gd name="connsiteX4-19" fmla="*/ 0 w 7379940"/>
              <a:gd name="connsiteY4-20" fmla="*/ 15240 h 6999240"/>
              <a:gd name="connsiteX0-21" fmla="*/ 0 w 7509480"/>
              <a:gd name="connsiteY0-22" fmla="*/ 38100 h 7022100"/>
              <a:gd name="connsiteX1-23" fmla="*/ 7509480 w 7509480"/>
              <a:gd name="connsiteY1-24" fmla="*/ 0 h 7022100"/>
              <a:gd name="connsiteX2-25" fmla="*/ 4598640 w 7509480"/>
              <a:gd name="connsiteY2-26" fmla="*/ 7022100 h 7022100"/>
              <a:gd name="connsiteX3-27" fmla="*/ 0 w 7509480"/>
              <a:gd name="connsiteY3-28" fmla="*/ 7022100 h 7022100"/>
              <a:gd name="connsiteX4-29" fmla="*/ 0 w 7509480"/>
              <a:gd name="connsiteY4-30" fmla="*/ 38100 h 7022100"/>
              <a:gd name="connsiteX0-31" fmla="*/ 0 w 7532340"/>
              <a:gd name="connsiteY0-32" fmla="*/ 0 h 6984000"/>
              <a:gd name="connsiteX1-33" fmla="*/ 7532340 w 7532340"/>
              <a:gd name="connsiteY1-34" fmla="*/ 7620 h 6984000"/>
              <a:gd name="connsiteX2-35" fmla="*/ 4598640 w 7532340"/>
              <a:gd name="connsiteY2-36" fmla="*/ 6984000 h 6984000"/>
              <a:gd name="connsiteX3-37" fmla="*/ 0 w 7532340"/>
              <a:gd name="connsiteY3-38" fmla="*/ 6984000 h 6984000"/>
              <a:gd name="connsiteX4-39" fmla="*/ 0 w 7532340"/>
              <a:gd name="connsiteY4-40" fmla="*/ 0 h 6984000"/>
              <a:gd name="connsiteX0-41" fmla="*/ 0 w 7532340"/>
              <a:gd name="connsiteY0-42" fmla="*/ 0 h 6984000"/>
              <a:gd name="connsiteX1-43" fmla="*/ 7532340 w 7532340"/>
              <a:gd name="connsiteY1-44" fmla="*/ 2770 h 6984000"/>
              <a:gd name="connsiteX2-45" fmla="*/ 4598640 w 7532340"/>
              <a:gd name="connsiteY2-46" fmla="*/ 6984000 h 6984000"/>
              <a:gd name="connsiteX3-47" fmla="*/ 0 w 7532340"/>
              <a:gd name="connsiteY3-48" fmla="*/ 6984000 h 6984000"/>
              <a:gd name="connsiteX4-49" fmla="*/ 0 w 7532340"/>
              <a:gd name="connsiteY4-50" fmla="*/ 0 h 698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противолежащие углы 3"/>
          <p:cNvSpPr/>
          <p:nvPr/>
        </p:nvSpPr>
        <p:spPr>
          <a:xfrm>
            <a:off x="1377315" y="999490"/>
            <a:ext cx="10455910" cy="5768340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6" name="TextBox 25"/>
          <p:cNvSpPr txBox="1"/>
          <p:nvPr/>
        </p:nvSpPr>
        <p:spPr>
          <a:xfrm>
            <a:off x="1821000" y="1359000"/>
            <a:ext cx="9675000" cy="4754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base"/>
            <a:r>
              <a:rPr lang="ru-RU" sz="2400" dirty="0" smtClean="0">
                <a:sym typeface="+mn-ea"/>
              </a:rPr>
              <a:t>Школьники делятся на 4 команды и проходят 4 станции: на каждой станции модератор выдает им отдельные задания. В начале игры каждой команде выдается маршрутный лист, в котором указан порядок прохождения станций. В этом листе  модераторы отмечают факт прохождения станций и записывают заработанные баллы. В конце игры можно провести  финальное обсуждение или просто оформить выставку отдельных работ (плакатов, сказок).</a:t>
            </a:r>
          </a:p>
          <a:p>
            <a:pPr algn="just" fontAlgn="base"/>
            <a:r>
              <a:rPr lang="ru-RU" sz="2400" dirty="0" smtClean="0">
                <a:sym typeface="+mn-ea"/>
              </a:rPr>
              <a:t>Команды проходят станции параллельно (т.е. в каждый момент игры одна из команд находится на станции), на выполнение заданий на станции отводится 15 минут.</a:t>
            </a:r>
          </a:p>
          <a:p>
            <a:pPr algn="just" fontAlgn="base"/>
            <a:r>
              <a:rPr lang="ru-RU" sz="2400" dirty="0" smtClean="0">
                <a:sym typeface="+mn-ea"/>
              </a:rPr>
              <a:t>Игра по финансовой грамотности направлена на формирование установок, которые помогут при школьникам при принятии финансовых решений.</a:t>
            </a:r>
          </a:p>
          <a:p>
            <a:pPr algn="just" fontAlgn="base"/>
            <a:r>
              <a:rPr lang="ru-RU" sz="2400" dirty="0" smtClean="0">
                <a:sym typeface="+mn-ea"/>
              </a:rPr>
              <a:t> Место проведение – классные кабинеты, библиотека.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068184" y="19836"/>
            <a:ext cx="7480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Краткое описание практики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34" name="Прямоугольник 2"/>
          <p:cNvSpPr/>
          <p:nvPr/>
        </p:nvSpPr>
        <p:spPr>
          <a:xfrm>
            <a:off x="0" y="0"/>
            <a:ext cx="191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-1" fmla="*/ 0 w 7379940"/>
              <a:gd name="connsiteY0-2" fmla="*/ 15240 h 6999240"/>
              <a:gd name="connsiteX1-3" fmla="*/ 7379940 w 7379940"/>
              <a:gd name="connsiteY1-4" fmla="*/ 0 h 6999240"/>
              <a:gd name="connsiteX2-5" fmla="*/ 4050000 w 7379940"/>
              <a:gd name="connsiteY2-6" fmla="*/ 6999240 h 6999240"/>
              <a:gd name="connsiteX3-7" fmla="*/ 0 w 7379940"/>
              <a:gd name="connsiteY3-8" fmla="*/ 6999240 h 6999240"/>
              <a:gd name="connsiteX4-9" fmla="*/ 0 w 7379940"/>
              <a:gd name="connsiteY4-10" fmla="*/ 15240 h 6999240"/>
              <a:gd name="connsiteX0-11" fmla="*/ 0 w 7379940"/>
              <a:gd name="connsiteY0-12" fmla="*/ 15240 h 6999240"/>
              <a:gd name="connsiteX1-13" fmla="*/ 7379940 w 7379940"/>
              <a:gd name="connsiteY1-14" fmla="*/ 0 h 6999240"/>
              <a:gd name="connsiteX2-15" fmla="*/ 4598640 w 7379940"/>
              <a:gd name="connsiteY2-16" fmla="*/ 6999240 h 6999240"/>
              <a:gd name="connsiteX3-17" fmla="*/ 0 w 7379940"/>
              <a:gd name="connsiteY3-18" fmla="*/ 6999240 h 6999240"/>
              <a:gd name="connsiteX4-19" fmla="*/ 0 w 7379940"/>
              <a:gd name="connsiteY4-20" fmla="*/ 15240 h 6999240"/>
              <a:gd name="connsiteX0-21" fmla="*/ 0 w 7509480"/>
              <a:gd name="connsiteY0-22" fmla="*/ 38100 h 7022100"/>
              <a:gd name="connsiteX1-23" fmla="*/ 7509480 w 7509480"/>
              <a:gd name="connsiteY1-24" fmla="*/ 0 h 7022100"/>
              <a:gd name="connsiteX2-25" fmla="*/ 4598640 w 7509480"/>
              <a:gd name="connsiteY2-26" fmla="*/ 7022100 h 7022100"/>
              <a:gd name="connsiteX3-27" fmla="*/ 0 w 7509480"/>
              <a:gd name="connsiteY3-28" fmla="*/ 7022100 h 7022100"/>
              <a:gd name="connsiteX4-29" fmla="*/ 0 w 7509480"/>
              <a:gd name="connsiteY4-30" fmla="*/ 38100 h 7022100"/>
              <a:gd name="connsiteX0-31" fmla="*/ 0 w 7532340"/>
              <a:gd name="connsiteY0-32" fmla="*/ 0 h 6984000"/>
              <a:gd name="connsiteX1-33" fmla="*/ 7532340 w 7532340"/>
              <a:gd name="connsiteY1-34" fmla="*/ 7620 h 6984000"/>
              <a:gd name="connsiteX2-35" fmla="*/ 4598640 w 7532340"/>
              <a:gd name="connsiteY2-36" fmla="*/ 6984000 h 6984000"/>
              <a:gd name="connsiteX3-37" fmla="*/ 0 w 7532340"/>
              <a:gd name="connsiteY3-38" fmla="*/ 6984000 h 6984000"/>
              <a:gd name="connsiteX4-39" fmla="*/ 0 w 7532340"/>
              <a:gd name="connsiteY4-40" fmla="*/ 0 h 6984000"/>
              <a:gd name="connsiteX0-41" fmla="*/ 0 w 7532340"/>
              <a:gd name="connsiteY0-42" fmla="*/ 0 h 6984000"/>
              <a:gd name="connsiteX1-43" fmla="*/ 7532340 w 7532340"/>
              <a:gd name="connsiteY1-44" fmla="*/ 2770 h 6984000"/>
              <a:gd name="connsiteX2-45" fmla="*/ 4598640 w 7532340"/>
              <a:gd name="connsiteY2-46" fmla="*/ 6984000 h 6984000"/>
              <a:gd name="connsiteX3-47" fmla="*/ 0 w 7532340"/>
              <a:gd name="connsiteY3-48" fmla="*/ 6984000 h 6984000"/>
              <a:gd name="connsiteX4-49" fmla="*/ 0 w 7532340"/>
              <a:gd name="connsiteY4-50" fmla="*/ 0 h 698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противолежащие углы 3"/>
          <p:cNvSpPr/>
          <p:nvPr/>
        </p:nvSpPr>
        <p:spPr>
          <a:xfrm>
            <a:off x="1932305" y="999490"/>
            <a:ext cx="9900920" cy="5074920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6" name="TextBox 25"/>
          <p:cNvSpPr txBox="1"/>
          <p:nvPr/>
        </p:nvSpPr>
        <p:spPr>
          <a:xfrm>
            <a:off x="2000885" y="1313815"/>
            <a:ext cx="9010650" cy="4754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400" b="1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Продолжительность</a:t>
            </a:r>
            <a:r>
              <a:rPr lang="ru-RU" sz="2400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 —  60 минут на игру + 5 минут на установку к игре (возможно финальное обсуждение).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400" dirty="0" smtClean="0">
                <a:ln>
                  <a:noFill/>
                </a:ln>
                <a:effectLst/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Возраст игроков – 8-12 лет. Место проведение – классные кабинеты, библиотека.</a:t>
            </a:r>
          </a:p>
          <a:p>
            <a:pPr algn="just" fontAlgn="base"/>
            <a:r>
              <a:rPr lang="ru-RU" sz="2400" b="1" dirty="0" smtClean="0">
                <a:cs typeface="Arial" panose="020B0604020202020204" pitchFamily="34" charset="0"/>
                <a:sym typeface="+mn-ea"/>
              </a:rPr>
              <a:t>Название станций:</a:t>
            </a:r>
            <a:endParaRPr lang="ru-RU" sz="2400" b="1" dirty="0" smtClean="0"/>
          </a:p>
          <a:p>
            <a:pPr algn="just" fontAlgn="base"/>
            <a:r>
              <a:rPr lang="ru-RU" sz="2400" dirty="0" smtClean="0">
                <a:sym typeface="+mn-ea"/>
              </a:rPr>
              <a:t>- Реклама </a:t>
            </a:r>
          </a:p>
          <a:p>
            <a:pPr algn="just" fontAlgn="base"/>
            <a:r>
              <a:rPr lang="ru-RU" sz="2400" dirty="0" smtClean="0">
                <a:sym typeface="+mn-ea"/>
              </a:rPr>
              <a:t>- Учимся на поступках литературных героев</a:t>
            </a:r>
          </a:p>
          <a:p>
            <a:pPr algn="just" fontAlgn="base"/>
            <a:r>
              <a:rPr lang="ru-RU" sz="2400" dirty="0" smtClean="0">
                <a:sym typeface="+mn-ea"/>
              </a:rPr>
              <a:t>- Сказители</a:t>
            </a:r>
          </a:p>
          <a:p>
            <a:pPr algn="just" fontAlgn="base"/>
            <a:r>
              <a:rPr lang="ru-RU" sz="2400" dirty="0" smtClean="0">
                <a:sym typeface="+mn-ea"/>
              </a:rPr>
              <a:t>- Фильм, фильм, фильм!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068184" y="19836"/>
            <a:ext cx="7480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Краткое описание практики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34" name="Прямоугольник 2"/>
          <p:cNvSpPr/>
          <p:nvPr/>
        </p:nvSpPr>
        <p:spPr>
          <a:xfrm>
            <a:off x="0" y="0"/>
            <a:ext cx="191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-1" fmla="*/ 0 w 7379940"/>
              <a:gd name="connsiteY0-2" fmla="*/ 15240 h 6999240"/>
              <a:gd name="connsiteX1-3" fmla="*/ 7379940 w 7379940"/>
              <a:gd name="connsiteY1-4" fmla="*/ 0 h 6999240"/>
              <a:gd name="connsiteX2-5" fmla="*/ 4050000 w 7379940"/>
              <a:gd name="connsiteY2-6" fmla="*/ 6999240 h 6999240"/>
              <a:gd name="connsiteX3-7" fmla="*/ 0 w 7379940"/>
              <a:gd name="connsiteY3-8" fmla="*/ 6999240 h 6999240"/>
              <a:gd name="connsiteX4-9" fmla="*/ 0 w 7379940"/>
              <a:gd name="connsiteY4-10" fmla="*/ 15240 h 6999240"/>
              <a:gd name="connsiteX0-11" fmla="*/ 0 w 7379940"/>
              <a:gd name="connsiteY0-12" fmla="*/ 15240 h 6999240"/>
              <a:gd name="connsiteX1-13" fmla="*/ 7379940 w 7379940"/>
              <a:gd name="connsiteY1-14" fmla="*/ 0 h 6999240"/>
              <a:gd name="connsiteX2-15" fmla="*/ 4598640 w 7379940"/>
              <a:gd name="connsiteY2-16" fmla="*/ 6999240 h 6999240"/>
              <a:gd name="connsiteX3-17" fmla="*/ 0 w 7379940"/>
              <a:gd name="connsiteY3-18" fmla="*/ 6999240 h 6999240"/>
              <a:gd name="connsiteX4-19" fmla="*/ 0 w 7379940"/>
              <a:gd name="connsiteY4-20" fmla="*/ 15240 h 6999240"/>
              <a:gd name="connsiteX0-21" fmla="*/ 0 w 7509480"/>
              <a:gd name="connsiteY0-22" fmla="*/ 38100 h 7022100"/>
              <a:gd name="connsiteX1-23" fmla="*/ 7509480 w 7509480"/>
              <a:gd name="connsiteY1-24" fmla="*/ 0 h 7022100"/>
              <a:gd name="connsiteX2-25" fmla="*/ 4598640 w 7509480"/>
              <a:gd name="connsiteY2-26" fmla="*/ 7022100 h 7022100"/>
              <a:gd name="connsiteX3-27" fmla="*/ 0 w 7509480"/>
              <a:gd name="connsiteY3-28" fmla="*/ 7022100 h 7022100"/>
              <a:gd name="connsiteX4-29" fmla="*/ 0 w 7509480"/>
              <a:gd name="connsiteY4-30" fmla="*/ 38100 h 7022100"/>
              <a:gd name="connsiteX0-31" fmla="*/ 0 w 7532340"/>
              <a:gd name="connsiteY0-32" fmla="*/ 0 h 6984000"/>
              <a:gd name="connsiteX1-33" fmla="*/ 7532340 w 7532340"/>
              <a:gd name="connsiteY1-34" fmla="*/ 7620 h 6984000"/>
              <a:gd name="connsiteX2-35" fmla="*/ 4598640 w 7532340"/>
              <a:gd name="connsiteY2-36" fmla="*/ 6984000 h 6984000"/>
              <a:gd name="connsiteX3-37" fmla="*/ 0 w 7532340"/>
              <a:gd name="connsiteY3-38" fmla="*/ 6984000 h 6984000"/>
              <a:gd name="connsiteX4-39" fmla="*/ 0 w 7532340"/>
              <a:gd name="connsiteY4-40" fmla="*/ 0 h 6984000"/>
              <a:gd name="connsiteX0-41" fmla="*/ 0 w 7532340"/>
              <a:gd name="connsiteY0-42" fmla="*/ 0 h 6984000"/>
              <a:gd name="connsiteX1-43" fmla="*/ 7532340 w 7532340"/>
              <a:gd name="connsiteY1-44" fmla="*/ 2770 h 6984000"/>
              <a:gd name="connsiteX2-45" fmla="*/ 4598640 w 7532340"/>
              <a:gd name="connsiteY2-46" fmla="*/ 6984000 h 6984000"/>
              <a:gd name="connsiteX3-47" fmla="*/ 0 w 7532340"/>
              <a:gd name="connsiteY3-48" fmla="*/ 6984000 h 6984000"/>
              <a:gd name="connsiteX4-49" fmla="*/ 0 w 7532340"/>
              <a:gd name="connsiteY4-50" fmla="*/ 0 h 698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/>
          <p:cNvSpPr/>
          <p:nvPr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000"/>
          </a:p>
        </p:txBody>
      </p:sp>
      <p:sp>
        <p:nvSpPr>
          <p:cNvPr id="17" name="TextBox 16"/>
          <p:cNvSpPr txBox="1"/>
          <p:nvPr/>
        </p:nvSpPr>
        <p:spPr>
          <a:xfrm>
            <a:off x="1551000" y="189000"/>
            <a:ext cx="3515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Фотографии </a:t>
            </a:r>
            <a:endParaRPr lang="ru-RU" sz="4800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C:\Users\mono1\Desktop\Attachments_pilovalarisa@yandex.ru_2023-06-21_09-12-28\IMG-20230620-WA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134110"/>
            <a:ext cx="2695575" cy="2542540"/>
          </a:xfrm>
          <a:prstGeom prst="rect">
            <a:avLst/>
          </a:prstGeom>
          <a:noFill/>
        </p:spPr>
      </p:pic>
      <p:pic>
        <p:nvPicPr>
          <p:cNvPr id="1029" name="Picture 5" descr="C:\Users\mono1\Desktop\Attachments_pilovalarisa@yandex.ru_2023-06-21_09-12-28\IMG-20230620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5980" y="1223645"/>
            <a:ext cx="1747520" cy="2330450"/>
          </a:xfrm>
          <a:prstGeom prst="rect">
            <a:avLst/>
          </a:prstGeom>
          <a:noFill/>
        </p:spPr>
      </p:pic>
      <p:pic>
        <p:nvPicPr>
          <p:cNvPr id="1031" name="Picture 7" descr="C:\Users\mono1\Desktop\Attachments_pilovalarisa@yandex.ru_2023-06-21_09-12-28\photo_2023-06-21_11-25-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2330" y="233680"/>
            <a:ext cx="2144395" cy="1608455"/>
          </a:xfrm>
          <a:prstGeom prst="rect">
            <a:avLst/>
          </a:prstGeom>
          <a:noFill/>
        </p:spPr>
      </p:pic>
      <p:pic>
        <p:nvPicPr>
          <p:cNvPr id="1032" name="Picture 8" descr="C:\Users\mono1\Desktop\Attachments_pilovalarisa@yandex.ru_2023-06-21_09-12-28\20230620_112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370695" y="578485"/>
            <a:ext cx="2609215" cy="1959610"/>
          </a:xfrm>
          <a:prstGeom prst="rect">
            <a:avLst/>
          </a:prstGeom>
          <a:noFill/>
        </p:spPr>
      </p:pic>
      <p:pic>
        <p:nvPicPr>
          <p:cNvPr id="1033" name="Picture 9" descr="C:\Users\mono1\Desktop\Attachments_pilovalarisa@yandex.ru_2023-06-21_09-12-28\photo_2023-06-21_11-32-23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20955" y="5048885"/>
            <a:ext cx="2703830" cy="1677670"/>
          </a:xfrm>
          <a:prstGeom prst="rect">
            <a:avLst/>
          </a:prstGeom>
          <a:noFill/>
        </p:spPr>
      </p:pic>
      <p:pic>
        <p:nvPicPr>
          <p:cNvPr id="1034" name="Picture 10" descr="C:\Users\mono1\Desktop\Attachments_pilovalarisa@yandex.ru_2023-06-21_09-12-28\photo_2023-06-21_11-26-03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3035935" y="5003800"/>
            <a:ext cx="2510155" cy="1771650"/>
          </a:xfrm>
          <a:prstGeom prst="rect">
            <a:avLst/>
          </a:prstGeom>
          <a:noFill/>
        </p:spPr>
      </p:pic>
      <p:pic>
        <p:nvPicPr>
          <p:cNvPr id="1035" name="Picture 11" descr="C:\Users\mono1\Desktop\Attachments_pilovalarisa@yandex.ru_2023-06-21_09-12-28\photo_2023-06-21_11-32-28.jpg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/>
          <a:stretch>
            <a:fillRect/>
          </a:stretch>
        </p:blipFill>
        <p:spPr bwMode="auto">
          <a:xfrm>
            <a:off x="6230620" y="4173220"/>
            <a:ext cx="2401570" cy="1801495"/>
          </a:xfrm>
          <a:prstGeom prst="rect">
            <a:avLst/>
          </a:prstGeom>
          <a:noFill/>
        </p:spPr>
      </p:pic>
      <p:pic>
        <p:nvPicPr>
          <p:cNvPr id="1026" name="Picture 2" descr="C:\Users\mono1\Desktop\Attachments_pilovalarisa@yandex.ru_2023-06-21_09-12-28\20230620_123228.jpg"/>
          <p:cNvPicPr>
            <a:picLocks noChangeAspect="1" noChangeArrowheads="1"/>
          </p:cNvPicPr>
          <p:nvPr/>
        </p:nvPicPr>
        <p:blipFill>
          <a:blip r:embed="rId9" cstate="print">
            <a:lum bright="20000"/>
          </a:blip>
          <a:srcRect/>
          <a:stretch>
            <a:fillRect/>
          </a:stretch>
        </p:blipFill>
        <p:spPr bwMode="auto">
          <a:xfrm>
            <a:off x="1280795" y="3204210"/>
            <a:ext cx="2254885" cy="1305560"/>
          </a:xfrm>
          <a:prstGeom prst="rect">
            <a:avLst/>
          </a:prstGeom>
          <a:noFill/>
        </p:spPr>
      </p:pic>
      <p:pic>
        <p:nvPicPr>
          <p:cNvPr id="1030" name="Picture 6" descr="C:\Users\mono1\Desktop\Attachments_pilovalarisa@yandex.ru_2023-06-21_09-12-28\20230620_12033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25920" y="1723390"/>
            <a:ext cx="2097405" cy="1575435"/>
          </a:xfrm>
          <a:prstGeom prst="rect">
            <a:avLst/>
          </a:prstGeom>
          <a:noFill/>
        </p:spPr>
      </p:pic>
      <p:pic>
        <p:nvPicPr>
          <p:cNvPr id="1036" name="Picture 12" descr="C:\Users\mono1\Desktop\photo_2023-06-21_11-32-4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01150" y="5539740"/>
            <a:ext cx="2423795" cy="1124585"/>
          </a:xfrm>
          <a:prstGeom prst="rect">
            <a:avLst/>
          </a:prstGeom>
          <a:noFill/>
        </p:spPr>
      </p:pic>
      <p:pic>
        <p:nvPicPr>
          <p:cNvPr id="1037" name="Picture 13" descr="C:\Users\mono1\Desktop\photo_2023-06-21_11-32-3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265920" y="3804920"/>
            <a:ext cx="2364740" cy="1559560"/>
          </a:xfrm>
          <a:prstGeom prst="rect">
            <a:avLst/>
          </a:prstGeom>
          <a:noFill/>
        </p:spPr>
      </p:pic>
      <p:sp>
        <p:nvSpPr>
          <p:cNvPr id="2" name="TextBox 16"/>
          <p:cNvSpPr txBox="1"/>
          <p:nvPr/>
        </p:nvSpPr>
        <p:spPr>
          <a:xfrm>
            <a:off x="9356725" y="2978785"/>
            <a:ext cx="2983865" cy="3390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Станция «Сказители»</a:t>
            </a:r>
            <a:endParaRPr lang="ru-RU" sz="1400" b="1" dirty="0"/>
          </a:p>
        </p:txBody>
      </p:sp>
      <p:sp>
        <p:nvSpPr>
          <p:cNvPr id="3" name="TextBox 17"/>
          <p:cNvSpPr txBox="1"/>
          <p:nvPr/>
        </p:nvSpPr>
        <p:spPr>
          <a:xfrm>
            <a:off x="3575685" y="3834130"/>
            <a:ext cx="2983865" cy="3390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Станция «Реклама»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57300" y="4733925"/>
            <a:ext cx="4288790" cy="3390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Станция «Фильм, фильм, фильм!»</a:t>
            </a:r>
            <a:endParaRPr lang="ru-RU" sz="1400" b="1" dirty="0"/>
          </a:p>
        </p:txBody>
      </p:sp>
      <p:sp>
        <p:nvSpPr>
          <p:cNvPr id="6" name="TextBox 19"/>
          <p:cNvSpPr txBox="1"/>
          <p:nvPr/>
        </p:nvSpPr>
        <p:spPr>
          <a:xfrm>
            <a:off x="5143500" y="3609340"/>
            <a:ext cx="2983865" cy="8140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/>
              <a:t>Станция «Учимся на поступках литературных героев!»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95795" y="6353810"/>
            <a:ext cx="2983865" cy="3390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Подведение итогов игры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/>
          <p:cNvSpPr/>
          <p:nvPr/>
        </p:nvSpPr>
        <p:spPr>
          <a:xfrm>
            <a:off x="4341000" y="1447092"/>
            <a:ext cx="9045000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Полилиния: фигура 23"/>
          <p:cNvSpPr/>
          <p:nvPr/>
        </p:nvSpPr>
        <p:spPr>
          <a:xfrm>
            <a:off x="4296000" y="4912090"/>
            <a:ext cx="9135000" cy="1945910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олилиния: фигура 24"/>
          <p:cNvSpPr/>
          <p:nvPr/>
        </p:nvSpPr>
        <p:spPr>
          <a:xfrm>
            <a:off x="5286000" y="2799000"/>
            <a:ext cx="7875000" cy="2025000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71000" y="2780403"/>
            <a:ext cx="2177475" cy="2177475"/>
          </a:xfrm>
          <a:prstGeom prst="rect">
            <a:avLst/>
          </a:prstGeom>
        </p:spPr>
      </p:pic>
      <p:sp>
        <p:nvSpPr>
          <p:cNvPr id="28" name="Дуга 27"/>
          <p:cNvSpPr/>
          <p:nvPr/>
        </p:nvSpPr>
        <p:spPr>
          <a:xfrm rot="13602773">
            <a:off x="2766000" y="2347092"/>
            <a:ext cx="3065550" cy="3065550"/>
          </a:xfrm>
          <a:prstGeom prst="arc">
            <a:avLst>
              <a:gd name="adj1" fmla="val 13591648"/>
              <a:gd name="adj2" fmla="val 2384487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2639925" cy="6858000"/>
          </a:xfrm>
          <a:custGeom>
            <a:avLst/>
            <a:gdLst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639925 w 2639925"/>
              <a:gd name="connsiteY2" fmla="*/ 6858000 h 6858000"/>
              <a:gd name="connsiteX3" fmla="*/ 0 w 2639925"/>
              <a:gd name="connsiteY3" fmla="*/ 6858000 h 6858000"/>
              <a:gd name="connsiteX4" fmla="*/ 0 w 2639925"/>
              <a:gd name="connsiteY4" fmla="*/ 0 h 6858000"/>
              <a:gd name="connsiteX0-1" fmla="*/ 0 w 2639925"/>
              <a:gd name="connsiteY0-2" fmla="*/ 0 h 6858000"/>
              <a:gd name="connsiteX1-3" fmla="*/ 2639925 w 2639925"/>
              <a:gd name="connsiteY1-4" fmla="*/ 0 h 6858000"/>
              <a:gd name="connsiteX2-5" fmla="*/ 2628900 w 2639925"/>
              <a:gd name="connsiteY2-6" fmla="*/ 2009775 h 6858000"/>
              <a:gd name="connsiteX3-7" fmla="*/ 2639925 w 2639925"/>
              <a:gd name="connsiteY3-8" fmla="*/ 6858000 h 6858000"/>
              <a:gd name="connsiteX4-9" fmla="*/ 0 w 2639925"/>
              <a:gd name="connsiteY4-10" fmla="*/ 6858000 h 6858000"/>
              <a:gd name="connsiteX5" fmla="*/ 0 w 2639925"/>
              <a:gd name="connsiteY5" fmla="*/ 0 h 6858000"/>
              <a:gd name="connsiteX0-11" fmla="*/ 0 w 2639925"/>
              <a:gd name="connsiteY0-12" fmla="*/ 0 h 6858000"/>
              <a:gd name="connsiteX1-13" fmla="*/ 2639925 w 2639925"/>
              <a:gd name="connsiteY1-14" fmla="*/ 0 h 6858000"/>
              <a:gd name="connsiteX2-15" fmla="*/ 2085975 w 2639925"/>
              <a:gd name="connsiteY2-16" fmla="*/ 2038350 h 6858000"/>
              <a:gd name="connsiteX3-17" fmla="*/ 2639925 w 2639925"/>
              <a:gd name="connsiteY3-18" fmla="*/ 6858000 h 6858000"/>
              <a:gd name="connsiteX4-19" fmla="*/ 0 w 2639925"/>
              <a:gd name="connsiteY4-20" fmla="*/ 6858000 h 6858000"/>
              <a:gd name="connsiteX5-21" fmla="*/ 0 w 2639925"/>
              <a:gd name="connsiteY5-22" fmla="*/ 0 h 6858000"/>
              <a:gd name="connsiteX0-23" fmla="*/ 0 w 2639925"/>
              <a:gd name="connsiteY0-24" fmla="*/ 0 h 6858000"/>
              <a:gd name="connsiteX1-25" fmla="*/ 2639925 w 2639925"/>
              <a:gd name="connsiteY1-26" fmla="*/ 0 h 6858000"/>
              <a:gd name="connsiteX2-27" fmla="*/ 1990725 w 2639925"/>
              <a:gd name="connsiteY2-28" fmla="*/ 1990725 h 6858000"/>
              <a:gd name="connsiteX3-29" fmla="*/ 2639925 w 2639925"/>
              <a:gd name="connsiteY3-30" fmla="*/ 6858000 h 6858000"/>
              <a:gd name="connsiteX4-31" fmla="*/ 0 w 2639925"/>
              <a:gd name="connsiteY4-32" fmla="*/ 6858000 h 6858000"/>
              <a:gd name="connsiteX5-33" fmla="*/ 0 w 2639925"/>
              <a:gd name="connsiteY5-34" fmla="*/ 0 h 6858000"/>
              <a:gd name="connsiteX0-35" fmla="*/ 0 w 2639925"/>
              <a:gd name="connsiteY0-36" fmla="*/ 0 h 6858000"/>
              <a:gd name="connsiteX1-37" fmla="*/ 2639925 w 2639925"/>
              <a:gd name="connsiteY1-38" fmla="*/ 0 h 6858000"/>
              <a:gd name="connsiteX2-39" fmla="*/ 1990725 w 2639925"/>
              <a:gd name="connsiteY2-40" fmla="*/ 1990725 h 6858000"/>
              <a:gd name="connsiteX3-41" fmla="*/ 2381250 w 2639925"/>
              <a:gd name="connsiteY3-42" fmla="*/ 4857750 h 6858000"/>
              <a:gd name="connsiteX4-43" fmla="*/ 2639925 w 2639925"/>
              <a:gd name="connsiteY4-44" fmla="*/ 6858000 h 6858000"/>
              <a:gd name="connsiteX5-45" fmla="*/ 0 w 2639925"/>
              <a:gd name="connsiteY5-46" fmla="*/ 6858000 h 6858000"/>
              <a:gd name="connsiteX6" fmla="*/ 0 w 2639925"/>
              <a:gd name="connsiteY6" fmla="*/ 0 h 6858000"/>
              <a:gd name="connsiteX0-47" fmla="*/ 0 w 2639925"/>
              <a:gd name="connsiteY0-48" fmla="*/ 0 h 6858000"/>
              <a:gd name="connsiteX1-49" fmla="*/ 2639925 w 2639925"/>
              <a:gd name="connsiteY1-50" fmla="*/ 0 h 6858000"/>
              <a:gd name="connsiteX2-51" fmla="*/ 1990725 w 2639925"/>
              <a:gd name="connsiteY2-52" fmla="*/ 1990725 h 6858000"/>
              <a:gd name="connsiteX3-53" fmla="*/ 1990725 w 2639925"/>
              <a:gd name="connsiteY3-54" fmla="*/ 4876800 h 6858000"/>
              <a:gd name="connsiteX4-55" fmla="*/ 2639925 w 2639925"/>
              <a:gd name="connsiteY4-56" fmla="*/ 6858000 h 6858000"/>
              <a:gd name="connsiteX5-57" fmla="*/ 0 w 2639925"/>
              <a:gd name="connsiteY5-58" fmla="*/ 6858000 h 6858000"/>
              <a:gd name="connsiteX6-59" fmla="*/ 0 w 2639925"/>
              <a:gd name="connsiteY6-60" fmla="*/ 0 h 6858000"/>
              <a:gd name="connsiteX0-61" fmla="*/ 0 w 2639925"/>
              <a:gd name="connsiteY0-62" fmla="*/ 0 h 6858000"/>
              <a:gd name="connsiteX1-63" fmla="*/ 2639925 w 2639925"/>
              <a:gd name="connsiteY1-64" fmla="*/ 0 h 6858000"/>
              <a:gd name="connsiteX2-65" fmla="*/ 1990725 w 2639925"/>
              <a:gd name="connsiteY2-66" fmla="*/ 1990725 h 6858000"/>
              <a:gd name="connsiteX3-67" fmla="*/ 1990725 w 2639925"/>
              <a:gd name="connsiteY3-68" fmla="*/ 5050971 h 6858000"/>
              <a:gd name="connsiteX4-69" fmla="*/ 2639925 w 2639925"/>
              <a:gd name="connsiteY4-70" fmla="*/ 6858000 h 6858000"/>
              <a:gd name="connsiteX5-71" fmla="*/ 0 w 2639925"/>
              <a:gd name="connsiteY5-72" fmla="*/ 6858000 h 6858000"/>
              <a:gd name="connsiteX6-73" fmla="*/ 0 w 2639925"/>
              <a:gd name="connsiteY6-74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59" y="connsiteY6-60"/>
              </a:cxn>
            </a:cxnLst>
            <a:rect l="l" t="t" r="r" b="b"/>
            <a:pathLst>
              <a:path w="2639925" h="6858000">
                <a:moveTo>
                  <a:pt x="0" y="0"/>
                </a:moveTo>
                <a:lnTo>
                  <a:pt x="2639925" y="0"/>
                </a:lnTo>
                <a:lnTo>
                  <a:pt x="1990725" y="1990725"/>
                </a:lnTo>
                <a:lnTo>
                  <a:pt x="1990725" y="5050971"/>
                </a:lnTo>
                <a:lnTo>
                  <a:pt x="26399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>
            <a:stCxn id="23" idx="15"/>
          </p:cNvCxnSpPr>
          <p:nvPr/>
        </p:nvCxnSpPr>
        <p:spPr>
          <a:xfrm flipH="1">
            <a:off x="4251000" y="2099593"/>
            <a:ext cx="9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251000" y="2099593"/>
            <a:ext cx="0" cy="6808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251000" y="4912091"/>
            <a:ext cx="0" cy="6617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4251000" y="5573851"/>
            <a:ext cx="1605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46000" y="1413510"/>
            <a:ext cx="7065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 В игре приняли участие 60 учащихся.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 Всего придумано 9 экономических сказки.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 Сделано 7 рекламных плаката с рекламой Избушки на курьих ножках.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91000" y="4914000"/>
            <a:ext cx="74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- </a:t>
            </a:r>
            <a:r>
              <a:rPr lang="ru-RU" sz="2000" dirty="0" smtClean="0">
                <a:sym typeface="+mn-ea"/>
              </a:rPr>
              <a:t>Ученики научились выделять в сказках простейшие экономические явления, слова и действия, относящиеся к экономике</a:t>
            </a:r>
            <a:r>
              <a:rPr lang="ru-RU" sz="2000" dirty="0" smtClean="0"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- Ученики сделали первые пробы в рекламной деятельности.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- Ученики сделали выводы о важности ведения </a:t>
            </a:r>
            <a:r>
              <a:rPr lang="ru-RU" sz="2000" dirty="0" smtClean="0">
                <a:sym typeface="+mn-ea"/>
              </a:rPr>
              <a:t>финансово грамотного поведения.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66000" y="2844001"/>
            <a:ext cx="672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Все команды набрали значительное количество баллов:  от 38 до 40 (максимум 40).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 Некоторые ученики взяли в школьной библиотеке книги для летнего чтения.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ea typeface="Times New Roman" panose="02020603050405020304" charset="0"/>
                <a:cs typeface="Arial" panose="020B0604020202020204" pitchFamily="34" charset="0"/>
                <a:sym typeface="+mn-ea"/>
              </a:rPr>
              <a:t> Ученики сделали анализ финансово-экономического поведения персонажей литературных произведений.</a:t>
            </a:r>
          </a:p>
          <a:p>
            <a:r>
              <a:rPr lang="ru-RU" sz="2000" b="1" dirty="0"/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51001" y="179392"/>
            <a:ext cx="79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Достигнутые результаты</a:t>
            </a:r>
            <a:endParaRPr lang="ru-RU" sz="5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2"/>
          <p:cNvSpPr/>
          <p:nvPr/>
        </p:nvSpPr>
        <p:spPr>
          <a:xfrm>
            <a:off x="0" y="0"/>
            <a:ext cx="191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-1" fmla="*/ 0 w 7379940"/>
              <a:gd name="connsiteY0-2" fmla="*/ 15240 h 6999240"/>
              <a:gd name="connsiteX1-3" fmla="*/ 7379940 w 7379940"/>
              <a:gd name="connsiteY1-4" fmla="*/ 0 h 6999240"/>
              <a:gd name="connsiteX2-5" fmla="*/ 4050000 w 7379940"/>
              <a:gd name="connsiteY2-6" fmla="*/ 6999240 h 6999240"/>
              <a:gd name="connsiteX3-7" fmla="*/ 0 w 7379940"/>
              <a:gd name="connsiteY3-8" fmla="*/ 6999240 h 6999240"/>
              <a:gd name="connsiteX4-9" fmla="*/ 0 w 7379940"/>
              <a:gd name="connsiteY4-10" fmla="*/ 15240 h 6999240"/>
              <a:gd name="connsiteX0-11" fmla="*/ 0 w 7379940"/>
              <a:gd name="connsiteY0-12" fmla="*/ 15240 h 6999240"/>
              <a:gd name="connsiteX1-13" fmla="*/ 7379940 w 7379940"/>
              <a:gd name="connsiteY1-14" fmla="*/ 0 h 6999240"/>
              <a:gd name="connsiteX2-15" fmla="*/ 4598640 w 7379940"/>
              <a:gd name="connsiteY2-16" fmla="*/ 6999240 h 6999240"/>
              <a:gd name="connsiteX3-17" fmla="*/ 0 w 7379940"/>
              <a:gd name="connsiteY3-18" fmla="*/ 6999240 h 6999240"/>
              <a:gd name="connsiteX4-19" fmla="*/ 0 w 7379940"/>
              <a:gd name="connsiteY4-20" fmla="*/ 15240 h 6999240"/>
              <a:gd name="connsiteX0-21" fmla="*/ 0 w 7509480"/>
              <a:gd name="connsiteY0-22" fmla="*/ 38100 h 7022100"/>
              <a:gd name="connsiteX1-23" fmla="*/ 7509480 w 7509480"/>
              <a:gd name="connsiteY1-24" fmla="*/ 0 h 7022100"/>
              <a:gd name="connsiteX2-25" fmla="*/ 4598640 w 7509480"/>
              <a:gd name="connsiteY2-26" fmla="*/ 7022100 h 7022100"/>
              <a:gd name="connsiteX3-27" fmla="*/ 0 w 7509480"/>
              <a:gd name="connsiteY3-28" fmla="*/ 7022100 h 7022100"/>
              <a:gd name="connsiteX4-29" fmla="*/ 0 w 7509480"/>
              <a:gd name="connsiteY4-30" fmla="*/ 38100 h 7022100"/>
              <a:gd name="connsiteX0-31" fmla="*/ 0 w 7532340"/>
              <a:gd name="connsiteY0-32" fmla="*/ 0 h 6984000"/>
              <a:gd name="connsiteX1-33" fmla="*/ 7532340 w 7532340"/>
              <a:gd name="connsiteY1-34" fmla="*/ 7620 h 6984000"/>
              <a:gd name="connsiteX2-35" fmla="*/ 4598640 w 7532340"/>
              <a:gd name="connsiteY2-36" fmla="*/ 6984000 h 6984000"/>
              <a:gd name="connsiteX3-37" fmla="*/ 0 w 7532340"/>
              <a:gd name="connsiteY3-38" fmla="*/ 6984000 h 6984000"/>
              <a:gd name="connsiteX4-39" fmla="*/ 0 w 7532340"/>
              <a:gd name="connsiteY4-40" fmla="*/ 0 h 6984000"/>
              <a:gd name="connsiteX0-41" fmla="*/ 0 w 7532340"/>
              <a:gd name="connsiteY0-42" fmla="*/ 0 h 6984000"/>
              <a:gd name="connsiteX1-43" fmla="*/ 7532340 w 7532340"/>
              <a:gd name="connsiteY1-44" fmla="*/ 2770 h 6984000"/>
              <a:gd name="connsiteX2-45" fmla="*/ 4598640 w 7532340"/>
              <a:gd name="connsiteY2-46" fmla="*/ 6984000 h 6984000"/>
              <a:gd name="connsiteX3-47" fmla="*/ 0 w 7532340"/>
              <a:gd name="connsiteY3-48" fmla="*/ 6984000 h 6984000"/>
              <a:gd name="connsiteX4-49" fmla="*/ 0 w 7532340"/>
              <a:gd name="connsiteY4-50" fmla="*/ 0 h 698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000" y="234000"/>
            <a:ext cx="10620000" cy="993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Возможности и инструменты  для тиражирования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31000" y="1359000"/>
            <a:ext cx="10461000" cy="5499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dirty="0" smtClean="0">
                <a:sym typeface="+mn-ea"/>
              </a:rPr>
              <a:t>На странице школьного сайта </a:t>
            </a:r>
            <a:r>
              <a:rPr lang="en-US" sz="2000" dirty="0" smtClean="0">
                <a:sym typeface="+mn-ea"/>
                <a:hlinkClick r:id="rId2"/>
              </a:rPr>
              <a:t>http://www.aginskayasosh2.ru/index/finansovaja_gramotnost/0-511</a:t>
            </a:r>
            <a:r>
              <a:rPr lang="ru-RU" sz="2000" dirty="0" smtClean="0">
                <a:sym typeface="+mn-ea"/>
              </a:rPr>
              <a:t> есть методические и дидактические материалы по организации и проведению станционной игры </a:t>
            </a:r>
            <a:r>
              <a:rPr lang="ru-RU" sz="2000" u="sng" dirty="0" smtClean="0">
                <a:sym typeface="+mn-ea"/>
              </a:rPr>
              <a:t>«Сказка-  ложь, да в ней намек…»:</a:t>
            </a:r>
            <a:endParaRPr lang="ru-RU" sz="2000" dirty="0" smtClean="0"/>
          </a:p>
          <a:p>
            <a:r>
              <a:rPr lang="ru-RU" sz="2000" dirty="0" smtClean="0">
                <a:sym typeface="+mn-ea"/>
              </a:rPr>
              <a:t> - сценарий </a:t>
            </a:r>
            <a:r>
              <a:rPr lang="en-US" sz="2000" dirty="0" smtClean="0">
                <a:sym typeface="+mn-ea"/>
                <a:hlinkClick r:id="rId3"/>
              </a:rPr>
              <a:t>http://www.aginskayasosh2.ru/June/2022-2023/stancionnaja_igra_skazka_lozh-da_v_nej_namek..</a:t>
            </a:r>
            <a:r>
              <a:rPr lang="en-US" sz="2000" dirty="0" err="1" smtClean="0">
                <a:sym typeface="+mn-ea"/>
                <a:hlinkClick r:id="rId3"/>
              </a:rPr>
              <a:t>pdf</a:t>
            </a:r>
            <a:r>
              <a:rPr lang="ru-RU" sz="2000" dirty="0" smtClean="0">
                <a:sym typeface="+mn-ea"/>
              </a:rPr>
              <a:t> ;</a:t>
            </a:r>
          </a:p>
          <a:p>
            <a:pPr>
              <a:buFontTx/>
              <a:buChar char="-"/>
            </a:pPr>
            <a:r>
              <a:rPr lang="ru-RU" sz="2000" dirty="0" smtClean="0">
                <a:sym typeface="+mn-ea"/>
              </a:rPr>
              <a:t> приложение № 1 «Маршрутный лист» </a:t>
            </a:r>
            <a:r>
              <a:rPr lang="en-US" sz="2000" dirty="0" smtClean="0">
                <a:sym typeface="+mn-ea"/>
                <a:hlinkClick r:id="rId4"/>
              </a:rPr>
              <a:t>http://www.aginskayasosh2.ru/June/2022-2023/prilozhenie_1-marshrutnyj_list.pdf</a:t>
            </a:r>
            <a:r>
              <a:rPr lang="ru-RU" sz="2000" dirty="0" smtClean="0">
                <a:sym typeface="+mn-ea"/>
              </a:rPr>
              <a:t> </a:t>
            </a:r>
          </a:p>
          <a:p>
            <a:pPr>
              <a:buFontTx/>
              <a:buChar char="-"/>
            </a:pPr>
            <a:r>
              <a:rPr lang="ru-RU" sz="2000" dirty="0" smtClean="0">
                <a:sym typeface="+mn-ea"/>
              </a:rPr>
              <a:t> приложение № 2 «Картинка избушки Бабы Яги» </a:t>
            </a:r>
            <a:r>
              <a:rPr lang="en-US" sz="2000" dirty="0" smtClean="0">
                <a:sym typeface="+mn-ea"/>
                <a:hlinkClick r:id="rId5"/>
              </a:rPr>
              <a:t>http://www.aginskayasosh2.ru/June/2022-2023/prilozhenie_2_domik_baby_jagi.pdf</a:t>
            </a:r>
            <a:r>
              <a:rPr lang="ru-RU" sz="2000" dirty="0" smtClean="0">
                <a:sym typeface="+mn-ea"/>
              </a:rPr>
              <a:t> </a:t>
            </a:r>
          </a:p>
          <a:p>
            <a:pPr>
              <a:buFontTx/>
              <a:buChar char="-"/>
            </a:pPr>
            <a:r>
              <a:rPr lang="ru-RU" sz="2000" dirty="0" smtClean="0">
                <a:sym typeface="+mn-ea"/>
              </a:rPr>
              <a:t> приложение № 3 «Картинки для конкурса «Сказители»» </a:t>
            </a:r>
            <a:r>
              <a:rPr lang="en-US" sz="2000" dirty="0" smtClean="0">
                <a:sym typeface="+mn-ea"/>
                <a:hlinkClick r:id="rId6"/>
              </a:rPr>
              <a:t>http://www.aginskayasosh2.ru/June/2022-2023/prilozhenie_3-kartinki_dlja_sochinenija_skazki.pdf</a:t>
            </a:r>
            <a:r>
              <a:rPr lang="ru-RU" sz="2000" dirty="0" smtClean="0">
                <a:sym typeface="+mn-ea"/>
              </a:rPr>
              <a:t> </a:t>
            </a:r>
          </a:p>
          <a:p>
            <a:pPr>
              <a:buFontTx/>
              <a:buChar char="-"/>
            </a:pPr>
            <a:r>
              <a:rPr lang="ru-RU" sz="2000" dirty="0" smtClean="0">
                <a:sym typeface="+mn-ea"/>
              </a:rPr>
              <a:t> презентация к станции «Учимся на поступках литературных героев</a:t>
            </a:r>
            <a:r>
              <a:rPr lang="ru-RU" sz="2000" dirty="0" smtClean="0">
                <a:sym typeface="+mn-ea"/>
                <a:hlinkClick r:id="rId7"/>
              </a:rPr>
              <a:t>» </a:t>
            </a:r>
            <a:r>
              <a:rPr lang="en-US" sz="2000" dirty="0" smtClean="0">
                <a:sym typeface="+mn-ea"/>
                <a:hlinkClick r:id="rId7"/>
              </a:rPr>
              <a:t>http://www.aginskayasosh2.ru/June/2022-2023/2_stancija_skazki.pdf</a:t>
            </a:r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/>
          </a:p>
          <a:p>
            <a:r>
              <a:rPr lang="ru-RU" sz="2000" dirty="0" smtClean="0">
                <a:sym typeface="+mn-ea"/>
              </a:rPr>
              <a:t>Игру можно провести для любого возраста учащихся начальной школе во внеурочной деятельности, в рамках летнего лагеря дневного пребывания.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/>
          <p:cNvSpPr/>
          <p:nvPr/>
        </p:nvSpPr>
        <p:spPr>
          <a:xfrm rot="10800000">
            <a:off x="0" y="-61352"/>
            <a:ext cx="7512001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Ф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" y="3068638"/>
            <a:ext cx="4386001" cy="865933"/>
          </a:xfrm>
          <a:custGeom>
            <a:avLst/>
            <a:gdLst>
              <a:gd name="connsiteX0" fmla="*/ 0 w 4386001"/>
              <a:gd name="connsiteY0" fmla="*/ 0 h 865933"/>
              <a:gd name="connsiteX1" fmla="*/ 4386001 w 4386001"/>
              <a:gd name="connsiteY1" fmla="*/ 0 h 865933"/>
              <a:gd name="connsiteX2" fmla="*/ 4386001 w 4386001"/>
              <a:gd name="connsiteY2" fmla="*/ 865933 h 865933"/>
              <a:gd name="connsiteX3" fmla="*/ 0 w 4386001"/>
              <a:gd name="connsiteY3" fmla="*/ 865933 h 865933"/>
              <a:gd name="connsiteX4" fmla="*/ 0 w 4386001"/>
              <a:gd name="connsiteY4" fmla="*/ 0 h 865933"/>
              <a:gd name="connsiteX0-1" fmla="*/ 0 w 4386001"/>
              <a:gd name="connsiteY0-2" fmla="*/ 0 h 865933"/>
              <a:gd name="connsiteX1-3" fmla="*/ 4386001 w 4386001"/>
              <a:gd name="connsiteY1-4" fmla="*/ 0 h 865933"/>
              <a:gd name="connsiteX2-5" fmla="*/ 3547801 w 4386001"/>
              <a:gd name="connsiteY2-6" fmla="*/ 865933 h 865933"/>
              <a:gd name="connsiteX3-7" fmla="*/ 0 w 4386001"/>
              <a:gd name="connsiteY3-8" fmla="*/ 865933 h 865933"/>
              <a:gd name="connsiteX4-9" fmla="*/ 0 w 4386001"/>
              <a:gd name="connsiteY4-10" fmla="*/ 0 h 865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86001" h="865933">
                <a:moveTo>
                  <a:pt x="0" y="0"/>
                </a:moveTo>
                <a:lnTo>
                  <a:pt x="4386001" y="0"/>
                </a:lnTo>
                <a:lnTo>
                  <a:pt x="3547801" y="865933"/>
                </a:lnTo>
                <a:lnTo>
                  <a:pt x="0" y="8659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363364">
            <a:off x="5428684" y="2827955"/>
            <a:ext cx="559378" cy="4356910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-1" fmla="*/ 32 w 540000"/>
              <a:gd name="connsiteY0-2" fmla="*/ 222006 h 5400000"/>
              <a:gd name="connsiteX1-3" fmla="*/ 540000 w 540000"/>
              <a:gd name="connsiteY1-4" fmla="*/ 0 h 5400000"/>
              <a:gd name="connsiteX2-5" fmla="*/ 540000 w 540000"/>
              <a:gd name="connsiteY2-6" fmla="*/ 5400000 h 5400000"/>
              <a:gd name="connsiteX3-7" fmla="*/ 0 w 540000"/>
              <a:gd name="connsiteY3-8" fmla="*/ 5400000 h 5400000"/>
              <a:gd name="connsiteX4-9" fmla="*/ 32 w 540000"/>
              <a:gd name="connsiteY4-10" fmla="*/ 222006 h 5400000"/>
              <a:gd name="connsiteX0-11" fmla="*/ 32 w 559378"/>
              <a:gd name="connsiteY0-12" fmla="*/ 222006 h 5400000"/>
              <a:gd name="connsiteX1-13" fmla="*/ 540000 w 559378"/>
              <a:gd name="connsiteY1-14" fmla="*/ 0 h 5400000"/>
              <a:gd name="connsiteX2-15" fmla="*/ 559378 w 559378"/>
              <a:gd name="connsiteY2-16" fmla="*/ 5121168 h 5400000"/>
              <a:gd name="connsiteX3-17" fmla="*/ 0 w 559378"/>
              <a:gd name="connsiteY3-18" fmla="*/ 5400000 h 5400000"/>
              <a:gd name="connsiteX4-19" fmla="*/ 32 w 559378"/>
              <a:gd name="connsiteY4-20" fmla="*/ 222006 h 540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9378" h="5400000">
                <a:moveTo>
                  <a:pt x="32" y="222006"/>
                </a:moveTo>
                <a:lnTo>
                  <a:pt x="540000" y="0"/>
                </a:lnTo>
                <a:cubicBezTo>
                  <a:pt x="546459" y="1707056"/>
                  <a:pt x="552919" y="3414112"/>
                  <a:pt x="559378" y="5121168"/>
                </a:cubicBez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363364">
            <a:off x="7186273" y="-358921"/>
            <a:ext cx="540000" cy="5111456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-1" fmla="*/ 0 w 540000"/>
              <a:gd name="connsiteY0-2" fmla="*/ 0 h 5400000"/>
              <a:gd name="connsiteX1-3" fmla="*/ 540000 w 540000"/>
              <a:gd name="connsiteY1-4" fmla="*/ 0 h 5400000"/>
              <a:gd name="connsiteX2-5" fmla="*/ 483936 w 540000"/>
              <a:gd name="connsiteY2-6" fmla="*/ 5266123 h 5400000"/>
              <a:gd name="connsiteX3-7" fmla="*/ 0 w 540000"/>
              <a:gd name="connsiteY3-8" fmla="*/ 5400000 h 5400000"/>
              <a:gd name="connsiteX4-9" fmla="*/ 0 w 540000"/>
              <a:gd name="connsiteY4-10" fmla="*/ 0 h 5400000"/>
              <a:gd name="connsiteX0-11" fmla="*/ 0 w 540000"/>
              <a:gd name="connsiteY0-12" fmla="*/ 0 h 5400000"/>
              <a:gd name="connsiteX1-13" fmla="*/ 540000 w 540000"/>
              <a:gd name="connsiteY1-14" fmla="*/ 0 h 5400000"/>
              <a:gd name="connsiteX2-15" fmla="*/ 457468 w 540000"/>
              <a:gd name="connsiteY2-16" fmla="*/ 5215249 h 5400000"/>
              <a:gd name="connsiteX3-17" fmla="*/ 0 w 540000"/>
              <a:gd name="connsiteY3-18" fmla="*/ 5400000 h 5400000"/>
              <a:gd name="connsiteX4-19" fmla="*/ 0 w 540000"/>
              <a:gd name="connsiteY4-20" fmla="*/ 0 h 5400000"/>
              <a:gd name="connsiteX0-21" fmla="*/ 0 w 540000"/>
              <a:gd name="connsiteY0-22" fmla="*/ 0 h 5400000"/>
              <a:gd name="connsiteX1-23" fmla="*/ 540000 w 540000"/>
              <a:gd name="connsiteY1-24" fmla="*/ 0 h 5400000"/>
              <a:gd name="connsiteX2-25" fmla="*/ 463701 w 540000"/>
              <a:gd name="connsiteY2-26" fmla="*/ 5217802 h 5400000"/>
              <a:gd name="connsiteX3-27" fmla="*/ 0 w 540000"/>
              <a:gd name="connsiteY3-28" fmla="*/ 5400000 h 5400000"/>
              <a:gd name="connsiteX4-29" fmla="*/ 0 w 540000"/>
              <a:gd name="connsiteY4-30" fmla="*/ 0 h 5400000"/>
              <a:gd name="connsiteX0-31" fmla="*/ 0 w 540000"/>
              <a:gd name="connsiteY0-32" fmla="*/ 0 h 5400000"/>
              <a:gd name="connsiteX1-33" fmla="*/ 540000 w 540000"/>
              <a:gd name="connsiteY1-34" fmla="*/ 0 h 5400000"/>
              <a:gd name="connsiteX2-35" fmla="*/ 467531 w 540000"/>
              <a:gd name="connsiteY2-36" fmla="*/ 5208453 h 5400000"/>
              <a:gd name="connsiteX3-37" fmla="*/ 0 w 540000"/>
              <a:gd name="connsiteY3-38" fmla="*/ 5400000 h 5400000"/>
              <a:gd name="connsiteX4-39" fmla="*/ 0 w 540000"/>
              <a:gd name="connsiteY4-40" fmla="*/ 0 h 5400000"/>
              <a:gd name="connsiteX0-41" fmla="*/ 0 w 540000"/>
              <a:gd name="connsiteY0-42" fmla="*/ 0 h 5400000"/>
              <a:gd name="connsiteX1-43" fmla="*/ 540000 w 540000"/>
              <a:gd name="connsiteY1-44" fmla="*/ 0 h 5400000"/>
              <a:gd name="connsiteX2-45" fmla="*/ 465692 w 540000"/>
              <a:gd name="connsiteY2-46" fmla="*/ 5204060 h 5400000"/>
              <a:gd name="connsiteX3-47" fmla="*/ 0 w 540000"/>
              <a:gd name="connsiteY3-48" fmla="*/ 5400000 h 5400000"/>
              <a:gd name="connsiteX4-49" fmla="*/ 0 w 540000"/>
              <a:gd name="connsiteY4-50" fmla="*/ 0 h 5400000"/>
              <a:gd name="connsiteX0-51" fmla="*/ 33336 w 540000"/>
              <a:gd name="connsiteY0-52" fmla="*/ 214350 h 5400000"/>
              <a:gd name="connsiteX1-53" fmla="*/ 540000 w 540000"/>
              <a:gd name="connsiteY1-54" fmla="*/ 0 h 5400000"/>
              <a:gd name="connsiteX2-55" fmla="*/ 465692 w 540000"/>
              <a:gd name="connsiteY2-56" fmla="*/ 5204060 h 5400000"/>
              <a:gd name="connsiteX3-57" fmla="*/ 0 w 540000"/>
              <a:gd name="connsiteY3-58" fmla="*/ 5400000 h 5400000"/>
              <a:gd name="connsiteX4-59" fmla="*/ 33336 w 540000"/>
              <a:gd name="connsiteY4-60" fmla="*/ 214350 h 540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0000" h="5400000">
                <a:moveTo>
                  <a:pt x="33336" y="214350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lnTo>
                  <a:pt x="33336" y="2143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4723" y="3011241"/>
            <a:ext cx="3711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Спасибо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556</Words>
  <Application>Microsoft Office PowerPoint</Application>
  <PresentationFormat>Произвольный</PresentationFormat>
  <Paragraphs>72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Возможности и инструменты  для тиражирования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Пользователь</cp:lastModifiedBy>
  <cp:revision>32</cp:revision>
  <dcterms:created xsi:type="dcterms:W3CDTF">2020-06-06T17:14:00Z</dcterms:created>
  <dcterms:modified xsi:type="dcterms:W3CDTF">2024-10-06T16:42:50Z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C1C5EE6DF4264BA2ADC1A2DE55F201A6_12</vt:lpwstr>
  </property>
  <property fmtid="{D5CDD505-2E9C-101B-9397-08002B2CF9AE}" pid="3" name="KSOProductBuildVer">
    <vt:lpwstr>1049-12.2.0.18283</vt:lpwstr>
  </property>
</Properties>
</file>