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0" r:id="rId6"/>
    <p:sldId id="263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3" autoAdjust="0"/>
    <p:restoredTop sz="94660"/>
  </p:normalViewPr>
  <p:slideViewPr>
    <p:cSldViewPr showGuides="1">
      <p:cViewPr>
        <p:scale>
          <a:sx n="56" d="100"/>
          <a:sy n="56" d="100"/>
        </p:scale>
        <p:origin x="-91" y="-336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ligra.ru/" TargetMode="External"/><Relationship Id="rId2" Type="http://schemas.openxmlformats.org/officeDocument/2006/relationships/hyperlink" Target="https://dni-fg.ru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2" y="-61352"/>
            <a:ext cx="9336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528233">
            <a:off x="6568049" y="2782381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5806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11403" y="1029001"/>
            <a:ext cx="6191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Разработчик практики:</a:t>
            </a:r>
            <a:endParaRPr lang="ru-RU" sz="4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291000" y="1944000"/>
            <a:ext cx="5489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МКОУ </a:t>
            </a:r>
            <a:r>
              <a:rPr lang="ru-RU" sz="2000" b="1" dirty="0" err="1" smtClean="0">
                <a:solidFill>
                  <a:schemeClr val="bg1"/>
                </a:solidFill>
              </a:rPr>
              <a:t>Орьёвская</a:t>
            </a:r>
            <a:r>
              <a:rPr lang="ru-RU" sz="2000" b="1" dirty="0" smtClean="0">
                <a:solidFill>
                  <a:schemeClr val="bg1"/>
                </a:solidFill>
              </a:rPr>
              <a:t> СОШ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Свириденко Любовь Васильевна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89131938984, </a:t>
            </a:r>
            <a:r>
              <a:rPr lang="en-US" sz="2000" b="1" dirty="0" smtClean="0">
                <a:solidFill>
                  <a:schemeClr val="bg1"/>
                </a:solidFill>
              </a:rPr>
              <a:t>svirid.64@mail.ru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D6F87E-0166-4134-9916-750B7725F976}"/>
              </a:ext>
            </a:extLst>
          </p:cNvPr>
          <p:cNvSpPr txBox="1"/>
          <p:nvPr/>
        </p:nvSpPr>
        <p:spPr>
          <a:xfrm>
            <a:off x="381000" y="3890095"/>
            <a:ext cx="4286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Личные финансы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Шаги к успеху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Покупки Волчонка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Приключение в </a:t>
            </a:r>
            <a:r>
              <a:rPr lang="ru-RU" sz="2000" b="1" dirty="0" err="1" smtClean="0">
                <a:solidFill>
                  <a:schemeClr val="bg1"/>
                </a:solidFill>
              </a:rPr>
              <a:t>Страхополисе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72680" y="3062698"/>
            <a:ext cx="4736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Настольные игры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>
            <a:extLst>
              <a:ext uri="{FF2B5EF4-FFF2-40B4-BE49-F238E27FC236}">
                <a16:creationId xmlns="" xmlns:a16="http://schemas.microsoft.com/office/drawing/2014/main" id="{0B111486-262E-435B-B4B7-37442DEE4097}"/>
              </a:ext>
            </a:extLst>
          </p:cNvPr>
          <p:cNvSpPr/>
          <p:nvPr/>
        </p:nvSpPr>
        <p:spPr>
          <a:xfrm>
            <a:off x="3815605" y="1664934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2305539" y="-354265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13466">
            <a:off x="721586" y="2923401"/>
            <a:ext cx="671022" cy="4370613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5806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5744128" y="170288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Целевая аудитория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5511000" y="2124000"/>
            <a:ext cx="419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Обучающиеся </a:t>
            </a:r>
            <a:r>
              <a:rPr lang="ru-RU" dirty="0"/>
              <a:t>5-11 </a:t>
            </a:r>
            <a:r>
              <a:rPr lang="ru-RU" dirty="0" smtClean="0"/>
              <a:t>классов 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D6F87E-0166-4134-9916-750B7725F976}"/>
              </a:ext>
            </a:extLst>
          </p:cNvPr>
          <p:cNvSpPr txBox="1"/>
          <p:nvPr/>
        </p:nvSpPr>
        <p:spPr>
          <a:xfrm>
            <a:off x="4986853" y="348145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Охват аудитории </a:t>
            </a:r>
            <a:endParaRPr lang="ru-RU" sz="2000" b="1" dirty="0"/>
          </a:p>
        </p:txBody>
      </p:sp>
      <p:sp>
        <p:nvSpPr>
          <p:cNvPr id="34" name="Шестиугольник 33">
            <a:extLst>
              <a:ext uri="{FF2B5EF4-FFF2-40B4-BE49-F238E27FC236}">
                <a16:creationId xmlns="" xmlns:a16="http://schemas.microsoft.com/office/drawing/2014/main" id="{556195F2-9C1C-44F4-8C58-0CB609F0B339}"/>
              </a:ext>
            </a:extLst>
          </p:cNvPr>
          <p:cNvSpPr/>
          <p:nvPr/>
        </p:nvSpPr>
        <p:spPr>
          <a:xfrm>
            <a:off x="3018126" y="346211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>
            <a:extLst>
              <a:ext uri="{FF2B5EF4-FFF2-40B4-BE49-F238E27FC236}">
                <a16:creationId xmlns="" xmlns:a16="http://schemas.microsoft.com/office/drawing/2014/main" id="{1B841FDA-3659-4D49-BB4F-6790B62FAE35}"/>
              </a:ext>
            </a:extLst>
          </p:cNvPr>
          <p:cNvSpPr/>
          <p:nvPr/>
        </p:nvSpPr>
        <p:spPr>
          <a:xfrm>
            <a:off x="1557444" y="5769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4836000" y="4059000"/>
            <a:ext cx="419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Пользователи </a:t>
            </a:r>
            <a:r>
              <a:rPr lang="ru-RU" dirty="0" smtClean="0"/>
              <a:t>контента в </a:t>
            </a:r>
            <a:r>
              <a:rPr lang="ru-RU" dirty="0" smtClean="0"/>
              <a:t> сети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8E3A65CF-5054-4F37-A296-63B5A4B88DAC}"/>
              </a:ext>
            </a:extLst>
          </p:cNvPr>
          <p:cNvSpPr/>
          <p:nvPr/>
        </p:nvSpPr>
        <p:spPr>
          <a:xfrm>
            <a:off x="1416000" y="954000"/>
            <a:ext cx="10575000" cy="5535000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175AF0E-DE91-4EB7-B0F9-8C3501126558}"/>
              </a:ext>
            </a:extLst>
          </p:cNvPr>
          <p:cNvSpPr txBox="1"/>
          <p:nvPr/>
        </p:nvSpPr>
        <p:spPr>
          <a:xfrm>
            <a:off x="1686000" y="1179000"/>
            <a:ext cx="990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Настольные </a:t>
            </a:r>
            <a:r>
              <a:rPr lang="ru-RU" sz="2000" dirty="0"/>
              <a:t>игры, являясь универсальным инструментом обучения, играют важную роль в формировании у участников навыков управления финансами. Они предоставляют уникальную возможность в игровой форме освоить основные принципы </a:t>
            </a:r>
            <a:r>
              <a:rPr lang="ru-RU" sz="2000" dirty="0" smtClean="0"/>
              <a:t>страхования</a:t>
            </a:r>
            <a:r>
              <a:rPr lang="ru-RU" sz="2000" dirty="0"/>
              <a:t>, планирования </a:t>
            </a:r>
            <a:r>
              <a:rPr lang="ru-RU" sz="2000" dirty="0" smtClean="0"/>
              <a:t>бюджета.</a:t>
            </a:r>
            <a:endParaRPr lang="ru-RU" sz="2000" dirty="0"/>
          </a:p>
          <a:p>
            <a:r>
              <a:rPr lang="ru-RU" sz="2000" dirty="0" smtClean="0"/>
              <a:t>	Использование </a:t>
            </a:r>
            <a:r>
              <a:rPr lang="ru-RU" sz="2000" dirty="0"/>
              <a:t>настольных игр как метода обучения не только побуждает к активному участию, но и способствует развитию критического мышления и способности к стратегическому планированию. Игроки сталкиваются с реальными финансовыми ситуациями, что позволяет им экспериментировать с разными подходами и делать выводы на основе полученного опыта.</a:t>
            </a:r>
          </a:p>
          <a:p>
            <a:r>
              <a:rPr lang="ru-RU" sz="2000" dirty="0" smtClean="0"/>
              <a:t>	Кроме </a:t>
            </a:r>
            <a:r>
              <a:rPr lang="ru-RU" sz="2000" dirty="0"/>
              <a:t>того, настольные игры создают благоприятную атмосферу для общения и обмена мнениями, что в значительной степени повышает уровень усвоения материала. </a:t>
            </a:r>
            <a:endParaRPr lang="ru-RU" sz="2000" dirty="0" smtClean="0"/>
          </a:p>
          <a:p>
            <a:r>
              <a:rPr lang="ru-RU" sz="2000" dirty="0" smtClean="0"/>
              <a:t>Так</a:t>
            </a:r>
            <a:r>
              <a:rPr lang="ru-RU" sz="2000" dirty="0"/>
              <a:t>, приобретая финансовую грамотность в такой увлекательной и доступной форме, участники становятся более уверенными в своих финансовых решениях, что в конечном итоге ведет к более стабильному и ответственному управлению личными финансами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6BB8E06-3E57-42EB-A0FD-05459337372C}"/>
              </a:ext>
            </a:extLst>
          </p:cNvPr>
          <p:cNvSpPr txBox="1"/>
          <p:nvPr/>
        </p:nvSpPr>
        <p:spPr>
          <a:xfrm>
            <a:off x="3068184" y="19836"/>
            <a:ext cx="748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Краткое описание практики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4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39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8B7404-5B1E-454B-9143-37B12EAA7828}"/>
              </a:ext>
            </a:extLst>
          </p:cNvPr>
          <p:cNvSpPr txBox="1"/>
          <p:nvPr/>
        </p:nvSpPr>
        <p:spPr>
          <a:xfrm>
            <a:off x="1318185" y="1301000"/>
            <a:ext cx="392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Игра «Шаги к успеху»</a:t>
            </a:r>
            <a:endParaRPr lang="ru-RU" sz="2400" b="1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0B1C8BEE-44EE-43C4-BE09-B00C937127CC}"/>
              </a:ext>
            </a:extLst>
          </p:cNvPr>
          <p:cNvSpPr/>
          <p:nvPr/>
        </p:nvSpPr>
        <p:spPr>
          <a:xfrm>
            <a:off x="705019" y="125623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351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Фотографии </a:t>
            </a:r>
            <a:endParaRPr lang="ru-RU" sz="4800" dirty="0">
              <a:solidFill>
                <a:schemeClr val="accent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00" y="102337"/>
            <a:ext cx="4992121" cy="67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8" y="641586"/>
            <a:ext cx="5376895" cy="3746244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60" y="2187836"/>
            <a:ext cx="2993301" cy="450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1000" y="2780403"/>
            <a:ext cx="2177475" cy="2177475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="" xmlns:a16="http://schemas.microsoft.com/office/drawing/2014/main" id="{E48D25B4-3BD1-409A-ABE9-E2BD6382D55C}"/>
              </a:ext>
            </a:extLst>
          </p:cNvPr>
          <p:cNvSpPr/>
          <p:nvPr/>
        </p:nvSpPr>
        <p:spPr>
          <a:xfrm rot="13602773">
            <a:off x="2766000" y="2347092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DA7B5BD2-9D27-4CD1-ACBA-82892017AE9A}"/>
              </a:ext>
            </a:extLst>
          </p:cNvPr>
          <p:cNvCxnSpPr>
            <a:cxnSpLocks/>
          </p:cNvCxnSpPr>
          <p:nvPr/>
        </p:nvCxnSpPr>
        <p:spPr>
          <a:xfrm flipH="1">
            <a:off x="4251000" y="2099593"/>
            <a:ext cx="158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79F0EC7B-122C-4BF7-B14B-31EE9F64ED92}"/>
              </a:ext>
            </a:extLst>
          </p:cNvPr>
          <p:cNvCxnSpPr>
            <a:cxnSpLocks/>
          </p:cNvCxnSpPr>
          <p:nvPr/>
        </p:nvCxnSpPr>
        <p:spPr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1112A4B0-0625-4DC7-9A07-534D4B4AE1C5}"/>
              </a:ext>
            </a:extLst>
          </p:cNvPr>
          <p:cNvCxnSpPr>
            <a:cxnSpLocks/>
          </p:cNvCxnSpPr>
          <p:nvPr/>
        </p:nvCxnSpPr>
        <p:spPr>
          <a:xfrm flipH="1">
            <a:off x="4251000" y="5573851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94065879-2B31-4C19-93D2-8D6A19BBA4B3}"/>
              </a:ext>
            </a:extLst>
          </p:cNvPr>
          <p:cNvCxnSpPr>
            <a:cxnSpLocks/>
          </p:cNvCxnSpPr>
          <p:nvPr/>
        </p:nvCxnSpPr>
        <p:spPr>
          <a:xfrm flipH="1">
            <a:off x="5342125" y="3869141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1DEBDAE-0271-4E96-AD2B-AB9A7B8E4D82}"/>
              </a:ext>
            </a:extLst>
          </p:cNvPr>
          <p:cNvSpPr txBox="1"/>
          <p:nvPr/>
        </p:nvSpPr>
        <p:spPr>
          <a:xfrm>
            <a:off x="6227822" y="1413379"/>
            <a:ext cx="32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Вставьте ваш текст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1ADBEEB-2426-410C-A0FD-EF2B0C1DA159}"/>
              </a:ext>
            </a:extLst>
          </p:cNvPr>
          <p:cNvSpPr txBox="1"/>
          <p:nvPr/>
        </p:nvSpPr>
        <p:spPr>
          <a:xfrm>
            <a:off x="6227822" y="4937213"/>
            <a:ext cx="32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Вставьте ваш текст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E97FD21-1C94-4BD0-A542-AE928603430D}"/>
              </a:ext>
            </a:extLst>
          </p:cNvPr>
          <p:cNvSpPr txBox="1"/>
          <p:nvPr/>
        </p:nvSpPr>
        <p:spPr>
          <a:xfrm>
            <a:off x="6978750" y="3146292"/>
            <a:ext cx="32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Вставьте ваш текст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D90C2EB-832E-45A7-92F5-A6C06A33B1A0}"/>
              </a:ext>
            </a:extLst>
          </p:cNvPr>
          <p:cNvSpPr txBox="1"/>
          <p:nvPr/>
        </p:nvSpPr>
        <p:spPr>
          <a:xfrm>
            <a:off x="4251001" y="179392"/>
            <a:ext cx="79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Достигнутые результаты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17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41636"/>
              </p:ext>
            </p:extLst>
          </p:nvPr>
        </p:nvGraphicFramePr>
        <p:xfrm>
          <a:off x="7465675" y="1037849"/>
          <a:ext cx="384175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5" imgW="5430600" imgH="3847320" progId="AcroExch.Document.11">
                  <p:embed/>
                </p:oleObj>
              </mc:Choice>
              <mc:Fallback>
                <p:oleObj name="Acrobat Document" r:id="rId5" imgW="5430600" imgH="3847320" progId="AcroExch.Document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675" y="1037849"/>
                        <a:ext cx="3841750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166486"/>
              </p:ext>
            </p:extLst>
          </p:nvPr>
        </p:nvGraphicFramePr>
        <p:xfrm>
          <a:off x="4594953" y="3248140"/>
          <a:ext cx="4837112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7" imgW="5430600" imgH="3847320" progId="AcroExch.Document.11">
                  <p:embed/>
                </p:oleObj>
              </mc:Choice>
              <mc:Fallback>
                <p:oleObj name="Acrobat Document" r:id="rId7" imgW="5430600" imgH="3847320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953" y="3248140"/>
                        <a:ext cx="4837112" cy="341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234000"/>
            <a:ext cx="10620000" cy="99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Возможности и инструменты  для тиражирования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1685638" y="1457309"/>
            <a:ext cx="3304683" cy="506435"/>
            <a:chOff x="5735638" y="1502309"/>
            <a:chExt cx="3304683" cy="506435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735638" y="1502309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6456363" y="1543434"/>
              <a:ext cx="2583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2827FF5-CDB5-492F-BE7B-25C07E2CA49C}"/>
                </a:ext>
              </a:extLst>
            </p:cNvPr>
            <p:cNvSpPr txBox="1"/>
            <p:nvPr/>
          </p:nvSpPr>
          <p:spPr>
            <a:xfrm>
              <a:off x="5781545" y="152455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887827A4-25F5-47DF-BCCE-FEF2F9360600}"/>
              </a:ext>
            </a:extLst>
          </p:cNvPr>
          <p:cNvGrpSpPr/>
          <p:nvPr/>
        </p:nvGrpSpPr>
        <p:grpSpPr>
          <a:xfrm>
            <a:off x="1633023" y="1344546"/>
            <a:ext cx="9795476" cy="2590889"/>
            <a:chOff x="5703203" y="1418569"/>
            <a:chExt cx="6038445" cy="259088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10F8411-E400-4534-88B0-2DED60134B2B}"/>
                </a:ext>
              </a:extLst>
            </p:cNvPr>
            <p:cNvSpPr txBox="1"/>
            <p:nvPr/>
          </p:nvSpPr>
          <p:spPr>
            <a:xfrm>
              <a:off x="6455149" y="1418569"/>
              <a:ext cx="528649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hlinkClick r:id="rId2"/>
                </a:rPr>
                <a:t>https</a:t>
              </a:r>
              <a:r>
                <a:rPr lang="en-US" sz="2000" dirty="0">
                  <a:hlinkClick r:id="rId2"/>
                </a:rPr>
                <a:t>://</a:t>
              </a:r>
              <a:r>
                <a:rPr lang="en-US" sz="2000" dirty="0" smtClean="0">
                  <a:hlinkClick r:id="rId2"/>
                </a:rPr>
                <a:t>dni-fg.ru</a:t>
              </a:r>
              <a:endParaRPr lang="ru-RU" sz="2000" dirty="0" smtClean="0"/>
            </a:p>
            <a:p>
              <a:r>
                <a:rPr lang="ru-RU" sz="2000" dirty="0" smtClean="0"/>
                <a:t>В </a:t>
              </a:r>
              <a:r>
                <a:rPr lang="ru-RU" sz="2000" dirty="0"/>
                <a:t>расписании 28 уроков по финансовой грамотности и профориентации. Ребята узнают, как правильно распоряжаться личными финансами, выбирать финансовые продукты, от чего зависят налоги и будущая пенсия. Кроме того, участники смогут примерить на себя профессии финансиста, бизнес-аналитика и педагога </a:t>
              </a:r>
            </a:p>
            <a:p>
              <a:endParaRPr lang="ru-RU" sz="2000" b="1" dirty="0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="" xmlns:a16="http://schemas.microsoft.com/office/drawing/2014/main" id="{53B7FB49-6326-490D-83D2-F54B925303E0}"/>
                </a:ext>
              </a:extLst>
            </p:cNvPr>
            <p:cNvSpPr/>
            <p:nvPr/>
          </p:nvSpPr>
          <p:spPr>
            <a:xfrm>
              <a:off x="5703203" y="3503023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E477AFC-3261-4E8E-AFE0-F2EC7EB78127}"/>
                </a:ext>
              </a:extLst>
            </p:cNvPr>
            <p:cNvSpPr txBox="1"/>
            <p:nvPr/>
          </p:nvSpPr>
          <p:spPr>
            <a:xfrm>
              <a:off x="5763937" y="348604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5320" y="3412019"/>
            <a:ext cx="8350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ru-RU" u="sng" dirty="0" smtClean="0">
                <a:hlinkClick r:id="rId3"/>
              </a:rPr>
              <a:t>doligra.ru</a:t>
            </a:r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6D351E3-07F6-4C1A-9469-0436585956E7}"/>
              </a:ext>
            </a:extLst>
          </p:cNvPr>
          <p:cNvSpPr txBox="1"/>
          <p:nvPr/>
        </p:nvSpPr>
        <p:spPr>
          <a:xfrm>
            <a:off x="3055319" y="3886726"/>
            <a:ext cx="826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2000" dirty="0"/>
              <a:t>Закрепить знания, полученные на онлайн-уроках, поможет проект Банка России «Игры по финансовой грамотности». </a:t>
            </a:r>
          </a:p>
          <a:p>
            <a:pPr marL="45720" indent="0">
              <a:buNone/>
            </a:pPr>
            <a:r>
              <a:rPr lang="ru-RU" sz="2000" dirty="0"/>
              <a:t>На сайте </a:t>
            </a:r>
            <a:r>
              <a:rPr lang="ru-RU" sz="2000" dirty="0" smtClean="0"/>
              <a:t>педагоги </a:t>
            </a:r>
            <a:r>
              <a:rPr lang="ru-RU" sz="2000" dirty="0"/>
              <a:t>могут скачать готовые комплекты игр, которые остается только распечатать и начать играть. Игры помогут разнообразить учебный процесс или организовать досуг детей в увлекательной и полезной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2072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FFD0F1-A8A3-42C9-B720-DC92A4B978A6}"/>
              </a:ext>
            </a:extLst>
          </p:cNvPr>
          <p:cNvSpPr/>
          <p:nvPr/>
        </p:nvSpPr>
        <p:spPr>
          <a:xfrm>
            <a:off x="-1" y="3068638"/>
            <a:ext cx="4386001" cy="865933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35478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28684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86273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314723" y="3011241"/>
            <a:ext cx="371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Спасибо!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167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и инструменты  для тиражирования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Lubov</cp:lastModifiedBy>
  <cp:revision>49</cp:revision>
  <dcterms:created xsi:type="dcterms:W3CDTF">2020-06-06T17:14:33Z</dcterms:created>
  <dcterms:modified xsi:type="dcterms:W3CDTF">2024-10-07T14:21:27Z</dcterms:modified>
</cp:coreProperties>
</file>